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5"/>
    <p:sldMasterId id="214748367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</p:sldIdLst>
  <p:sldSz cy="6858000" cx="12192000"/>
  <p:notesSz cx="6858000" cy="9144000"/>
  <p:embeddedFontLst>
    <p:embeddedFont>
      <p:font typeface="Raleway"/>
      <p:regular r:id="rId62"/>
      <p:bold r:id="rId63"/>
      <p:italic r:id="rId64"/>
      <p:boldItalic r:id="rId65"/>
    </p:embeddedFont>
    <p:embeddedFont>
      <p:font typeface="Lato"/>
      <p:regular r:id="rId66"/>
      <p:bold r:id="rId67"/>
      <p:italic r:id="rId68"/>
      <p:boldItalic r:id="rId6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B41CD07-7978-4A1D-9EB1-176C4E6EF555}">
  <a:tblStyle styleId="{EB41CD07-7978-4A1D-9EB1-176C4E6EF55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font" Target="fonts/Raleway-regular.fntdata"/><Relationship Id="rId61" Type="http://schemas.openxmlformats.org/officeDocument/2006/relationships/slide" Target="slides/slide54.xml"/><Relationship Id="rId20" Type="http://schemas.openxmlformats.org/officeDocument/2006/relationships/slide" Target="slides/slide13.xml"/><Relationship Id="rId64" Type="http://schemas.openxmlformats.org/officeDocument/2006/relationships/font" Target="fonts/Raleway-italic.fntdata"/><Relationship Id="rId63" Type="http://schemas.openxmlformats.org/officeDocument/2006/relationships/font" Target="fonts/Raleway-bold.fntdata"/><Relationship Id="rId22" Type="http://schemas.openxmlformats.org/officeDocument/2006/relationships/slide" Target="slides/slide15.xml"/><Relationship Id="rId66" Type="http://schemas.openxmlformats.org/officeDocument/2006/relationships/font" Target="fonts/Lato-regular.fntdata"/><Relationship Id="rId21" Type="http://schemas.openxmlformats.org/officeDocument/2006/relationships/slide" Target="slides/slide14.xml"/><Relationship Id="rId65" Type="http://schemas.openxmlformats.org/officeDocument/2006/relationships/font" Target="fonts/Raleway-boldItalic.fntdata"/><Relationship Id="rId24" Type="http://schemas.openxmlformats.org/officeDocument/2006/relationships/slide" Target="slides/slide17.xml"/><Relationship Id="rId68" Type="http://schemas.openxmlformats.org/officeDocument/2006/relationships/font" Target="fonts/Lato-italic.fntdata"/><Relationship Id="rId23" Type="http://schemas.openxmlformats.org/officeDocument/2006/relationships/slide" Target="slides/slide16.xml"/><Relationship Id="rId67" Type="http://schemas.openxmlformats.org/officeDocument/2006/relationships/font" Target="fonts/Lato-bold.fntdata"/><Relationship Id="rId60" Type="http://schemas.openxmlformats.org/officeDocument/2006/relationships/slide" Target="slides/slide53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font" Target="fonts/Lato-boldItalic.fntdata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15" Type="http://schemas.openxmlformats.org/officeDocument/2006/relationships/slide" Target="slides/slide8.xml"/><Relationship Id="rId59" Type="http://schemas.openxmlformats.org/officeDocument/2006/relationships/slide" Target="slides/slide52.xml"/><Relationship Id="rId14" Type="http://schemas.openxmlformats.org/officeDocument/2006/relationships/slide" Target="slides/slide7.xml"/><Relationship Id="rId58" Type="http://schemas.openxmlformats.org/officeDocument/2006/relationships/slide" Target="slides/slide5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92ce040074_2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92ce040074_2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b9418db406_0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b9418db406_0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b9418db406_0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92ce040074_21_1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g92ce040074_21_1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92ce040074_21_19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g92ce040074_21_19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b9418db406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b9418db406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gb9418db406_0_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92cee4159f_0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92cee4159f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g92cee4159f_0_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92ce040074_0_1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92ce040074_0_1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g92ce040074_0_17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92ce040074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92ce040074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92ce040074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92ce040074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92ce040074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92ce040074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92ce040074_21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92ce040074_21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92ce040074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92ce040074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92ce040074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92ce040074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92ce040074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92ce040074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92ce040074_7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92ce040074_7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92ce040074_0_9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92ce040074_0_9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g92ce040074_0_9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92ce040074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92ce040074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g92ce040074_0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92ce040074_0_8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92ce040074_0_8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g92ce040074_0_8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92ce040074_0_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92ce040074_0_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g92ce040074_0_4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92ce040074_0_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g92ce040074_0_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92ce040074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92ce040074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92ce040074_1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92ce040074_1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92ce040074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92ce040074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92ce040074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92ce040074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92ce040074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92ce040074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92ce040074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92ce040074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92ce040074_1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92ce040074_1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92ce040074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92ce040074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92ce040074_1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92ce040074_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92ce040074_1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92ce040074_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92ce040074_0_1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92ce040074_0_1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92ce040074_1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92ce040074_1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92ce040074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92ce040074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92ce040074_0_1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92ce040074_0_1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g92ce040074_0_1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92ce040074_21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92ce040074_21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9286f7d2ae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9286f7d2ae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9286f7d2ae_0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9259345ed0_4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9259345ed0_4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9259345ed0_4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92ce040074_21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92ce040074_21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6" name="Google Shape;16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972600" y="1763267"/>
            <a:ext cx="10250700" cy="2219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972837" y="4230533"/>
            <a:ext cx="10250700" cy="721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11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79" name="Google Shape;79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11"/>
          <p:cNvSpPr txBox="1"/>
          <p:nvPr>
            <p:ph hasCustomPrompt="1" type="title"/>
          </p:nvPr>
        </p:nvSpPr>
        <p:spPr>
          <a:xfrm>
            <a:off x="972600" y="978600"/>
            <a:ext cx="10251300" cy="1659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" name="Google Shape;82;p11"/>
          <p:cNvSpPr txBox="1"/>
          <p:nvPr>
            <p:ph idx="1" type="body"/>
          </p:nvPr>
        </p:nvSpPr>
        <p:spPr>
          <a:xfrm>
            <a:off x="972600" y="3030517"/>
            <a:ext cx="10251300" cy="2107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11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" name="Google Shape;98;p15"/>
          <p:cNvGrpSpPr/>
          <p:nvPr/>
        </p:nvGrpSpPr>
        <p:grpSpPr>
          <a:xfrm>
            <a:off x="1107189" y="1588341"/>
            <a:ext cx="994351" cy="61102"/>
            <a:chOff x="4580561" y="2589004"/>
            <a:chExt cx="1064464" cy="25200"/>
          </a:xfrm>
        </p:grpSpPr>
        <p:sp>
          <p:nvSpPr>
            <p:cNvPr id="99" name="Google Shape;99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" name="Google Shape;101;p15"/>
          <p:cNvSpPr txBox="1"/>
          <p:nvPr>
            <p:ph type="ctrTitle"/>
          </p:nvPr>
        </p:nvSpPr>
        <p:spPr>
          <a:xfrm>
            <a:off x="972600" y="1763267"/>
            <a:ext cx="10250800" cy="2219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" name="Google Shape;102;p15"/>
          <p:cNvSpPr txBox="1"/>
          <p:nvPr>
            <p:ph idx="1" type="subTitle"/>
          </p:nvPr>
        </p:nvSpPr>
        <p:spPr>
          <a:xfrm>
            <a:off x="972837" y="4230533"/>
            <a:ext cx="10250800" cy="721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3" name="Google Shape;103;p15"/>
          <p:cNvSpPr txBox="1"/>
          <p:nvPr>
            <p:ph idx="12" type="sldNum"/>
          </p:nvPr>
        </p:nvSpPr>
        <p:spPr>
          <a:xfrm>
            <a:off x="11381736" y="6333134"/>
            <a:ext cx="731600" cy="524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oogle Shape;105;p16"/>
          <p:cNvGrpSpPr/>
          <p:nvPr/>
        </p:nvGrpSpPr>
        <p:grpSpPr>
          <a:xfrm>
            <a:off x="1107189" y="1588341"/>
            <a:ext cx="994351" cy="61102"/>
            <a:chOff x="4580561" y="2589004"/>
            <a:chExt cx="1064464" cy="25200"/>
          </a:xfrm>
        </p:grpSpPr>
        <p:sp>
          <p:nvSpPr>
            <p:cNvPr id="106" name="Google Shape;106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" name="Google Shape;108;p16"/>
          <p:cNvSpPr txBox="1"/>
          <p:nvPr>
            <p:ph type="title"/>
          </p:nvPr>
        </p:nvSpPr>
        <p:spPr>
          <a:xfrm>
            <a:off x="972600" y="1763267"/>
            <a:ext cx="10251200" cy="2024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11381736" y="6333134"/>
            <a:ext cx="731600" cy="524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7"/>
          <p:cNvGrpSpPr/>
          <p:nvPr/>
        </p:nvGrpSpPr>
        <p:grpSpPr>
          <a:xfrm>
            <a:off x="1107189" y="1588341"/>
            <a:ext cx="994351" cy="61102"/>
            <a:chOff x="4580561" y="2589004"/>
            <a:chExt cx="1064464" cy="25200"/>
          </a:xfrm>
        </p:grpSpPr>
        <p:sp>
          <p:nvSpPr>
            <p:cNvPr id="113" name="Google Shape;113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7"/>
          <p:cNvSpPr txBox="1"/>
          <p:nvPr>
            <p:ph type="title"/>
          </p:nvPr>
        </p:nvSpPr>
        <p:spPr>
          <a:xfrm>
            <a:off x="970200" y="762613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972600" y="1761622"/>
            <a:ext cx="10251600" cy="402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17" name="Google Shape;117;p17"/>
          <p:cNvSpPr txBox="1"/>
          <p:nvPr>
            <p:ph idx="12" type="sldNum"/>
          </p:nvPr>
        </p:nvSpPr>
        <p:spPr>
          <a:xfrm>
            <a:off x="11381736" y="6333134"/>
            <a:ext cx="731600" cy="524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" name="Google Shape;120;p18"/>
          <p:cNvGrpSpPr/>
          <p:nvPr/>
        </p:nvGrpSpPr>
        <p:grpSpPr>
          <a:xfrm>
            <a:off x="1107189" y="1588341"/>
            <a:ext cx="994351" cy="61102"/>
            <a:chOff x="4580561" y="2589004"/>
            <a:chExt cx="1064464" cy="25200"/>
          </a:xfrm>
        </p:grpSpPr>
        <p:sp>
          <p:nvSpPr>
            <p:cNvPr id="121" name="Google Shape;121;p1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" name="Google Shape;123;p18"/>
          <p:cNvSpPr txBox="1"/>
          <p:nvPr>
            <p:ph type="title"/>
          </p:nvPr>
        </p:nvSpPr>
        <p:spPr>
          <a:xfrm>
            <a:off x="972675" y="762613"/>
            <a:ext cx="102513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972425" y="1761622"/>
            <a:ext cx="5032500" cy="402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25" name="Google Shape;125;p18"/>
          <p:cNvSpPr txBox="1"/>
          <p:nvPr>
            <p:ph idx="2" type="body"/>
          </p:nvPr>
        </p:nvSpPr>
        <p:spPr>
          <a:xfrm>
            <a:off x="6191469" y="1761622"/>
            <a:ext cx="5032500" cy="402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26" name="Google Shape;126;p18"/>
          <p:cNvSpPr txBox="1"/>
          <p:nvPr>
            <p:ph idx="12" type="sldNum"/>
          </p:nvPr>
        </p:nvSpPr>
        <p:spPr>
          <a:xfrm>
            <a:off x="11381736" y="6333134"/>
            <a:ext cx="731600" cy="524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9"/>
          <p:cNvGrpSpPr/>
          <p:nvPr/>
        </p:nvGrpSpPr>
        <p:grpSpPr>
          <a:xfrm>
            <a:off x="1107189" y="1588341"/>
            <a:ext cx="994351" cy="61102"/>
            <a:chOff x="4580561" y="2589004"/>
            <a:chExt cx="1064464" cy="25200"/>
          </a:xfrm>
        </p:grpSpPr>
        <p:sp>
          <p:nvSpPr>
            <p:cNvPr id="130" name="Google Shape;130;p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9"/>
          <p:cNvSpPr txBox="1"/>
          <p:nvPr>
            <p:ph type="title"/>
          </p:nvPr>
        </p:nvSpPr>
        <p:spPr>
          <a:xfrm>
            <a:off x="972600" y="1758200"/>
            <a:ext cx="10251200" cy="71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" name="Google Shape;133;p19"/>
          <p:cNvSpPr txBox="1"/>
          <p:nvPr>
            <p:ph idx="12" type="sldNum"/>
          </p:nvPr>
        </p:nvSpPr>
        <p:spPr>
          <a:xfrm>
            <a:off x="11381736" y="6333134"/>
            <a:ext cx="731600" cy="524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" name="Google Shape;136;p20"/>
          <p:cNvGrpSpPr/>
          <p:nvPr/>
        </p:nvGrpSpPr>
        <p:grpSpPr>
          <a:xfrm>
            <a:off x="1107189" y="1588341"/>
            <a:ext cx="994351" cy="61102"/>
            <a:chOff x="4580561" y="2589004"/>
            <a:chExt cx="1064464" cy="25200"/>
          </a:xfrm>
        </p:grpSpPr>
        <p:sp>
          <p:nvSpPr>
            <p:cNvPr id="137" name="Google Shape;137;p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20"/>
          <p:cNvSpPr txBox="1"/>
          <p:nvPr>
            <p:ph type="title"/>
          </p:nvPr>
        </p:nvSpPr>
        <p:spPr>
          <a:xfrm>
            <a:off x="973333" y="1758200"/>
            <a:ext cx="4401200" cy="1842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0" name="Google Shape;140;p20"/>
          <p:cNvSpPr txBox="1"/>
          <p:nvPr>
            <p:ph idx="1" type="body"/>
          </p:nvPr>
        </p:nvSpPr>
        <p:spPr>
          <a:xfrm>
            <a:off x="961633" y="3708967"/>
            <a:ext cx="4401200" cy="2130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41" name="Google Shape;141;p20"/>
          <p:cNvSpPr txBox="1"/>
          <p:nvPr>
            <p:ph idx="12" type="sldNum"/>
          </p:nvPr>
        </p:nvSpPr>
        <p:spPr>
          <a:xfrm>
            <a:off x="11381736" y="6333134"/>
            <a:ext cx="731600" cy="524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oogle Shape;143;p21"/>
          <p:cNvGrpSpPr/>
          <p:nvPr/>
        </p:nvGrpSpPr>
        <p:grpSpPr>
          <a:xfrm>
            <a:off x="1107189" y="5558840"/>
            <a:ext cx="994351" cy="61102"/>
            <a:chOff x="4580561" y="2589004"/>
            <a:chExt cx="1064464" cy="25200"/>
          </a:xfrm>
        </p:grpSpPr>
        <p:sp>
          <p:nvSpPr>
            <p:cNvPr id="144" name="Google Shape;144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" name="Google Shape;146;p21"/>
          <p:cNvSpPr txBox="1"/>
          <p:nvPr>
            <p:ph type="title"/>
          </p:nvPr>
        </p:nvSpPr>
        <p:spPr>
          <a:xfrm>
            <a:off x="972600" y="1152400"/>
            <a:ext cx="9361600" cy="39800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7" name="Google Shape;147;p21"/>
          <p:cNvSpPr txBox="1"/>
          <p:nvPr>
            <p:ph idx="12" type="sldNum"/>
          </p:nvPr>
        </p:nvSpPr>
        <p:spPr>
          <a:xfrm>
            <a:off x="11381736" y="6333134"/>
            <a:ext cx="731600" cy="524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3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23" name="Google Shape;23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" name="Google Shape;25;p3"/>
          <p:cNvSpPr txBox="1"/>
          <p:nvPr>
            <p:ph type="title"/>
          </p:nvPr>
        </p:nvSpPr>
        <p:spPr>
          <a:xfrm>
            <a:off x="972600" y="1763267"/>
            <a:ext cx="10251300" cy="20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0" name="Google Shape;150;p22"/>
          <p:cNvGrpSpPr/>
          <p:nvPr/>
        </p:nvGrpSpPr>
        <p:grpSpPr>
          <a:xfrm>
            <a:off x="1107189" y="1588341"/>
            <a:ext cx="994351" cy="61102"/>
            <a:chOff x="4580561" y="2589004"/>
            <a:chExt cx="1064464" cy="25200"/>
          </a:xfrm>
        </p:grpSpPr>
        <p:sp>
          <p:nvSpPr>
            <p:cNvPr id="151" name="Google Shape;151;p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" name="Google Shape;153;p22"/>
          <p:cNvSpPr txBox="1"/>
          <p:nvPr>
            <p:ph type="title"/>
          </p:nvPr>
        </p:nvSpPr>
        <p:spPr>
          <a:xfrm>
            <a:off x="973333" y="1758200"/>
            <a:ext cx="4401200" cy="2249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4" name="Google Shape;154;p22"/>
          <p:cNvSpPr txBox="1"/>
          <p:nvPr>
            <p:ph idx="1" type="subTitle"/>
          </p:nvPr>
        </p:nvSpPr>
        <p:spPr>
          <a:xfrm>
            <a:off x="966600" y="4215367"/>
            <a:ext cx="4401200" cy="1012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55" name="Google Shape;155;p22"/>
          <p:cNvSpPr txBox="1"/>
          <p:nvPr>
            <p:ph idx="2" type="body"/>
          </p:nvPr>
        </p:nvSpPr>
        <p:spPr>
          <a:xfrm>
            <a:off x="6898967" y="1803500"/>
            <a:ext cx="4499200" cy="403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56" name="Google Shape;156;p22"/>
          <p:cNvSpPr txBox="1"/>
          <p:nvPr>
            <p:ph idx="12" type="sldNum"/>
          </p:nvPr>
        </p:nvSpPr>
        <p:spPr>
          <a:xfrm>
            <a:off x="11381736" y="6333134"/>
            <a:ext cx="731600" cy="524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966600" y="5830068"/>
            <a:ext cx="10263200" cy="6140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159" name="Google Shape;159;p23"/>
          <p:cNvSpPr txBox="1"/>
          <p:nvPr>
            <p:ph idx="12" type="sldNum"/>
          </p:nvPr>
        </p:nvSpPr>
        <p:spPr>
          <a:xfrm>
            <a:off x="11381736" y="6333134"/>
            <a:ext cx="731600" cy="524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24"/>
          <p:cNvGrpSpPr/>
          <p:nvPr/>
        </p:nvGrpSpPr>
        <p:grpSpPr>
          <a:xfrm>
            <a:off x="1107189" y="5558840"/>
            <a:ext cx="994351" cy="61102"/>
            <a:chOff x="4580561" y="2589004"/>
            <a:chExt cx="1064464" cy="25200"/>
          </a:xfrm>
        </p:grpSpPr>
        <p:sp>
          <p:nvSpPr>
            <p:cNvPr id="162" name="Google Shape;162;p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" name="Google Shape;164;p24"/>
          <p:cNvSpPr txBox="1"/>
          <p:nvPr>
            <p:ph hasCustomPrompt="1" type="title"/>
          </p:nvPr>
        </p:nvSpPr>
        <p:spPr>
          <a:xfrm>
            <a:off x="972600" y="978600"/>
            <a:ext cx="10251200" cy="1659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5" name="Google Shape;165;p24"/>
          <p:cNvSpPr txBox="1"/>
          <p:nvPr>
            <p:ph idx="1" type="body"/>
          </p:nvPr>
        </p:nvSpPr>
        <p:spPr>
          <a:xfrm>
            <a:off x="972600" y="3030517"/>
            <a:ext cx="10251200" cy="2107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6" name="Google Shape;166;p24"/>
          <p:cNvSpPr txBox="1"/>
          <p:nvPr>
            <p:ph idx="12" type="sldNum"/>
          </p:nvPr>
        </p:nvSpPr>
        <p:spPr>
          <a:xfrm>
            <a:off x="11381736" y="6333134"/>
            <a:ext cx="731600" cy="524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idx="12" type="sldNum"/>
          </p:nvPr>
        </p:nvSpPr>
        <p:spPr>
          <a:xfrm>
            <a:off x="11381736" y="6333134"/>
            <a:ext cx="731600" cy="524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" name="Google Shape;29;p4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30" name="Google Shape;30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" name="Google Shape;32;p4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970200" y="1892558"/>
            <a:ext cx="10251600" cy="301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61950" lvl="0" marL="45720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1pPr>
            <a:lvl2pPr indent="-349250" lvl="1" marL="9144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34" name="Google Shape;34;p4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" name="Google Shape;37;p5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38" name="Google Shape;38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970234" y="1892558"/>
            <a:ext cx="5032500" cy="301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6550" lvl="1" marL="91440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>
              <a:spcBef>
                <a:spcPts val="2100"/>
              </a:spcBef>
              <a:spcAft>
                <a:spcPts val="21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6189271" y="1892558"/>
            <a:ext cx="5032500" cy="301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6550" lvl="1" marL="91440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>
              <a:spcBef>
                <a:spcPts val="2100"/>
              </a:spcBef>
              <a:spcAft>
                <a:spcPts val="21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" name="Google Shape;43;p5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6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47" name="Google Shape;47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6"/>
          <p:cNvSpPr txBox="1"/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6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" name="Google Shape;53;p7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54" name="Google Shape;54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7"/>
          <p:cNvSpPr txBox="1"/>
          <p:nvPr>
            <p:ph type="title"/>
          </p:nvPr>
        </p:nvSpPr>
        <p:spPr>
          <a:xfrm>
            <a:off x="973333" y="1758200"/>
            <a:ext cx="4401300" cy="1842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" name="Google Shape;57;p7"/>
          <p:cNvSpPr txBox="1"/>
          <p:nvPr>
            <p:ph idx="1" type="body"/>
          </p:nvPr>
        </p:nvSpPr>
        <p:spPr>
          <a:xfrm>
            <a:off x="961633" y="3708967"/>
            <a:ext cx="4401300" cy="2130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58" name="Google Shape;58;p7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8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61" name="Google Shape;61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8"/>
          <p:cNvSpPr txBox="1"/>
          <p:nvPr>
            <p:ph type="title"/>
          </p:nvPr>
        </p:nvSpPr>
        <p:spPr>
          <a:xfrm>
            <a:off x="972600" y="1152400"/>
            <a:ext cx="9361500" cy="3980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" name="Google Shape;64;p8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9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68" name="Google Shape;68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" name="Google Shape;70;p9"/>
          <p:cNvSpPr txBox="1"/>
          <p:nvPr>
            <p:ph type="title"/>
          </p:nvPr>
        </p:nvSpPr>
        <p:spPr>
          <a:xfrm>
            <a:off x="973333" y="1758200"/>
            <a:ext cx="4401300" cy="2249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1" name="Google Shape;71;p9"/>
          <p:cNvSpPr txBox="1"/>
          <p:nvPr>
            <p:ph idx="1" type="subTitle"/>
          </p:nvPr>
        </p:nvSpPr>
        <p:spPr>
          <a:xfrm>
            <a:off x="966600" y="4215367"/>
            <a:ext cx="4401300" cy="1011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2" name="Google Shape;72;p9"/>
          <p:cNvSpPr txBox="1"/>
          <p:nvPr>
            <p:ph idx="2" type="body"/>
          </p:nvPr>
        </p:nvSpPr>
        <p:spPr>
          <a:xfrm>
            <a:off x="6898967" y="1803500"/>
            <a:ext cx="4499100" cy="4034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idx="1" type="body"/>
          </p:nvPr>
        </p:nvSpPr>
        <p:spPr>
          <a:xfrm>
            <a:off x="966600" y="5830068"/>
            <a:ext cx="10263300" cy="614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76" name="Google Shape;76;p10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Lato"/>
              <a:buChar char="●"/>
              <a:defRPr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23850" lvl="1" marL="914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23850" lvl="2" marL="1371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23850" lvl="3" marL="18288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23850" lvl="4" marL="22860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23850" lvl="5" marL="27432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23850" lvl="6" marL="3200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23850" lvl="7" marL="3657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23850" lvl="8" marL="41148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Lato"/>
              <a:buChar char="●"/>
              <a:defRPr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23850" lvl="1" marL="914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23850" lvl="2" marL="1371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23850" lvl="3" marL="18288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23850" lvl="4" marL="22860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23850" lvl="5" marL="27432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23850" lvl="6" marL="3200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23850" lvl="7" marL="3657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23850" lvl="8" marL="41148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11381736" y="6333134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bit.ly/cs2040lab09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nus.kattis.com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2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2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2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2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hyperlink" Target="https://nus.kattis.com/problems/peasoup" TargetMode="External"/><Relationship Id="rId4" Type="http://schemas.openxmlformats.org/officeDocument/2006/relationships/hyperlink" Target="https://nus.kattis.com/courses/CS2040S/CS2040S_S1_AY2021" TargetMode="Externa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/>
          <p:nvPr>
            <p:ph type="ctrTitle"/>
          </p:nvPr>
        </p:nvSpPr>
        <p:spPr>
          <a:xfrm>
            <a:off x="972600" y="1763267"/>
            <a:ext cx="10250700" cy="221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CS2040 Lab 1 </a:t>
            </a:r>
            <a:endParaRPr/>
          </a:p>
        </p:txBody>
      </p:sp>
      <p:sp>
        <p:nvSpPr>
          <p:cNvPr id="174" name="Google Shape;174;p26"/>
          <p:cNvSpPr txBox="1"/>
          <p:nvPr>
            <p:ph idx="1" type="subTitle"/>
          </p:nvPr>
        </p:nvSpPr>
        <p:spPr>
          <a:xfrm>
            <a:off x="972837" y="4230533"/>
            <a:ext cx="102507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Java Introduction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5"/>
          <p:cNvSpPr txBox="1"/>
          <p:nvPr>
            <p:ph type="title"/>
          </p:nvPr>
        </p:nvSpPr>
        <p:spPr>
          <a:xfrm>
            <a:off x="972600" y="843800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Grading Criteria</a:t>
            </a:r>
            <a:endParaRPr/>
          </a:p>
        </p:txBody>
      </p:sp>
      <p:sp>
        <p:nvSpPr>
          <p:cNvPr id="235" name="Google Shape;235;p35"/>
          <p:cNvSpPr txBox="1"/>
          <p:nvPr>
            <p:ph idx="1" type="body"/>
          </p:nvPr>
        </p:nvSpPr>
        <p:spPr>
          <a:xfrm>
            <a:off x="972600" y="2049033"/>
            <a:ext cx="10251600" cy="3465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en-US" sz="1600">
                <a:latin typeface="Consolas"/>
                <a:ea typeface="Consolas"/>
                <a:cs typeface="Consolas"/>
                <a:sym typeface="Consolas"/>
              </a:rPr>
              <a:t>Marks received =</a:t>
            </a:r>
            <a:br>
              <a:rPr lang="en-US" sz="1600"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600">
                <a:latin typeface="Consolas"/>
                <a:ea typeface="Consolas"/>
                <a:cs typeface="Consolas"/>
                <a:sym typeface="Consolas"/>
              </a:rPr>
              <a:t>[(</a:t>
            </a:r>
            <a:r>
              <a:rPr lang="en-US" sz="160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# of test cases pass</a:t>
            </a:r>
            <a:r>
              <a:rPr lang="en-US" sz="1600">
                <a:latin typeface="Consolas"/>
                <a:ea typeface="Consolas"/>
                <a:cs typeface="Consolas"/>
                <a:sym typeface="Consolas"/>
              </a:rPr>
              <a:t>)/(</a:t>
            </a:r>
            <a:r>
              <a:rPr lang="en-US" sz="1600">
                <a:solidFill>
                  <a:srgbClr val="674EA7"/>
                </a:solidFill>
                <a:latin typeface="Consolas"/>
                <a:ea typeface="Consolas"/>
                <a:cs typeface="Consolas"/>
                <a:sym typeface="Consolas"/>
              </a:rPr>
              <a:t># of test cases</a:t>
            </a:r>
            <a:r>
              <a:rPr lang="en-US" sz="1600">
                <a:latin typeface="Consolas"/>
                <a:ea typeface="Consolas"/>
                <a:cs typeface="Consolas"/>
                <a:sym typeface="Consolas"/>
              </a:rPr>
              <a:t>)]</a:t>
            </a:r>
            <a:endParaRPr b="1" sz="1600"/>
          </a:p>
        </p:txBody>
      </p:sp>
      <p:sp>
        <p:nvSpPr>
          <p:cNvPr id="236" name="Google Shape;236;p35"/>
          <p:cNvSpPr txBox="1"/>
          <p:nvPr>
            <p:ph idx="1" type="body"/>
          </p:nvPr>
        </p:nvSpPr>
        <p:spPr>
          <a:xfrm>
            <a:off x="972600" y="2252200"/>
            <a:ext cx="10251600" cy="4338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A61C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2100"/>
              </a:spcBef>
              <a:spcAft>
                <a:spcPts val="2100"/>
              </a:spcAft>
              <a:buNone/>
            </a:pPr>
            <a:r>
              <a:rPr b="1" lang="en-US" sz="1600"/>
              <a:t>Kattis stops grading your code on the </a:t>
            </a:r>
            <a:r>
              <a:rPr b="1" lang="en-US" sz="1600" u="sng"/>
              <a:t>first</a:t>
            </a:r>
            <a:r>
              <a:rPr b="1" lang="en-US" sz="1600"/>
              <a:t> wrong test case.Your code will be re-run on all test cases before it is graded.</a:t>
            </a:r>
            <a:endParaRPr b="1" sz="1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6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Discord Channel</a:t>
            </a:r>
            <a:endParaRPr/>
          </a:p>
        </p:txBody>
      </p:sp>
      <p:sp>
        <p:nvSpPr>
          <p:cNvPr id="243" name="Google Shape;243;p36"/>
          <p:cNvSpPr txBox="1"/>
          <p:nvPr>
            <p:ph idx="1" type="body"/>
          </p:nvPr>
        </p:nvSpPr>
        <p:spPr>
          <a:xfrm>
            <a:off x="970200" y="1892558"/>
            <a:ext cx="10251600" cy="301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Join link: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http://bit.ly/cs2040lab09</a:t>
            </a:r>
            <a:endParaRPr/>
          </a:p>
          <a:p>
            <a:pPr indent="-361950" lvl="0" marL="457200" rtl="0" algn="l">
              <a:spcBef>
                <a:spcPts val="210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Main platform for discussion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Ask about Lab/Tutorial stuff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7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Kattis Introduction</a:t>
            </a:r>
            <a:endParaRPr/>
          </a:p>
        </p:txBody>
      </p:sp>
      <p:sp>
        <p:nvSpPr>
          <p:cNvPr id="249" name="Google Shape;249;p37"/>
          <p:cNvSpPr txBox="1"/>
          <p:nvPr>
            <p:ph idx="1" type="body"/>
          </p:nvPr>
        </p:nvSpPr>
        <p:spPr>
          <a:xfrm>
            <a:off x="970200" y="1892558"/>
            <a:ext cx="10251600" cy="30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/>
              <a:t>Online platform used for submitting and grading assignments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/>
              <a:t>Found at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https://nus.kattis.com/</a:t>
            </a:r>
            <a:endParaRPr/>
          </a:p>
        </p:txBody>
      </p:sp>
      <p:sp>
        <p:nvSpPr>
          <p:cNvPr id="250" name="Google Shape;250;p37"/>
          <p:cNvSpPr txBox="1"/>
          <p:nvPr>
            <p:ph idx="1" type="body"/>
          </p:nvPr>
        </p:nvSpPr>
        <p:spPr>
          <a:xfrm>
            <a:off x="972600" y="3477833"/>
            <a:ext cx="10251600" cy="30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/>
              <a:t>Make sure you are at the correct site!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8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Kattis Introduction – Signing Up</a:t>
            </a:r>
            <a:endParaRPr/>
          </a:p>
        </p:txBody>
      </p:sp>
      <p:pic>
        <p:nvPicPr>
          <p:cNvPr id="256" name="Google Shape;25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688" y="2131804"/>
            <a:ext cx="10715426" cy="4143171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8"/>
          <p:cNvSpPr/>
          <p:nvPr/>
        </p:nvSpPr>
        <p:spPr>
          <a:xfrm>
            <a:off x="821119" y="2035650"/>
            <a:ext cx="4078800" cy="7377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9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Kattis Introduction – Signing Up</a:t>
            </a:r>
            <a:endParaRPr/>
          </a:p>
        </p:txBody>
      </p:sp>
      <p:pic>
        <p:nvPicPr>
          <p:cNvPr id="263" name="Google Shape;26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688" y="2131804"/>
            <a:ext cx="10715426" cy="4143171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9"/>
          <p:cNvSpPr/>
          <p:nvPr/>
        </p:nvSpPr>
        <p:spPr>
          <a:xfrm>
            <a:off x="10569000" y="2193750"/>
            <a:ext cx="735900" cy="4905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9"/>
          <p:cNvSpPr/>
          <p:nvPr/>
        </p:nvSpPr>
        <p:spPr>
          <a:xfrm>
            <a:off x="10793700" y="2727400"/>
            <a:ext cx="286500" cy="355800"/>
          </a:xfrm>
          <a:prstGeom prst="upArrow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0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Kattis Introduction – Signing Up</a:t>
            </a:r>
            <a:endParaRPr/>
          </a:p>
        </p:txBody>
      </p:sp>
      <p:pic>
        <p:nvPicPr>
          <p:cNvPr id="271" name="Google Shape;271;p4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6850" y="1774275"/>
            <a:ext cx="10438200" cy="431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1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Kattis Introduction – Signing Up</a:t>
            </a:r>
            <a:endParaRPr/>
          </a:p>
        </p:txBody>
      </p:sp>
      <p:sp>
        <p:nvSpPr>
          <p:cNvPr id="277" name="Google Shape;277;p41"/>
          <p:cNvSpPr txBox="1"/>
          <p:nvPr>
            <p:ph idx="1" type="body"/>
          </p:nvPr>
        </p:nvSpPr>
        <p:spPr>
          <a:xfrm>
            <a:off x="970200" y="1892558"/>
            <a:ext cx="10251600" cy="30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Can sign up using email, or through linking to Facebook/Google/LinkedIn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For name, please use your name as on LumiNUS, but only capitalize the first letter</a:t>
            </a:r>
            <a:endParaRPr sz="2200"/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e.g.. if your name on LumiNUS is </a:t>
            </a:r>
            <a:r>
              <a:rPr lang="en-US" sz="2000" u="sng"/>
              <a:t>“CHEN JIN XIONG, RYAN”</a:t>
            </a:r>
            <a:endParaRPr sz="2000"/>
          </a:p>
          <a:p>
            <a:pPr indent="-3556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lang="en-US" sz="1700"/>
              <a:t>(not a real student, as far as I can tell)</a:t>
            </a:r>
            <a:endParaRPr sz="1700"/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then use </a:t>
            </a:r>
            <a:r>
              <a:rPr lang="en-US" sz="2000" u="sng"/>
              <a:t>“Chen Jin Xiong, Ryan”</a:t>
            </a:r>
            <a:r>
              <a:rPr lang="en-US" sz="2000"/>
              <a:t> (ie, do not change the ordering)</a:t>
            </a:r>
            <a:endParaRPr sz="20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Currently n</a:t>
            </a:r>
            <a:r>
              <a:rPr lang="en-US" sz="2200"/>
              <a:t>o way to edit an account name after creation, so be careful</a:t>
            </a:r>
            <a:endParaRPr sz="22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2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Kattis Introduction – Registering for CS2040S</a:t>
            </a:r>
            <a:endParaRPr/>
          </a:p>
        </p:txBody>
      </p:sp>
      <p:pic>
        <p:nvPicPr>
          <p:cNvPr id="283" name="Google Shape;28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4425" y="2199945"/>
            <a:ext cx="9527962" cy="31242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3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Kattis Introduction – Registering for CS2040S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0" name="Google Shape;29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8863" y="2780173"/>
            <a:ext cx="8779075" cy="211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43"/>
          <p:cNvSpPr/>
          <p:nvPr/>
        </p:nvSpPr>
        <p:spPr>
          <a:xfrm>
            <a:off x="2259675" y="3956925"/>
            <a:ext cx="3029400" cy="306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4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Kattis Introduction – Registering for CS2040S</a:t>
            </a:r>
            <a:endParaRPr/>
          </a:p>
        </p:txBody>
      </p:sp>
      <p:sp>
        <p:nvSpPr>
          <p:cNvPr id="297" name="Google Shape;297;p44"/>
          <p:cNvSpPr txBox="1"/>
          <p:nvPr/>
        </p:nvSpPr>
        <p:spPr>
          <a:xfrm>
            <a:off x="2742732" y="5916300"/>
            <a:ext cx="6683602" cy="8925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Registration Code = </a:t>
            </a:r>
            <a:r>
              <a:rPr lang="en-US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cs2040_2021_s2_ckf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8" name="Google Shape;29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0325" y="2629325"/>
            <a:ext cx="6248400" cy="201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TA </a:t>
            </a:r>
            <a:r>
              <a:rPr lang="en-US"/>
              <a:t>Introduction</a:t>
            </a:r>
            <a:endParaRPr/>
          </a:p>
        </p:txBody>
      </p:sp>
      <p:sp>
        <p:nvSpPr>
          <p:cNvPr id="180" name="Google Shape;180;p27"/>
          <p:cNvSpPr txBox="1"/>
          <p:nvPr>
            <p:ph idx="1" type="body"/>
          </p:nvPr>
        </p:nvSpPr>
        <p:spPr>
          <a:xfrm>
            <a:off x="970234" y="1892558"/>
            <a:ext cx="5032500" cy="30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Lim Daekoon</a:t>
            </a:r>
            <a:endParaRPr b="1" sz="2400"/>
          </a:p>
          <a:p>
            <a:pPr indent="-342900" lvl="0" marL="45720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Year 3 CS Student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Specializations:</a:t>
            </a:r>
            <a:endParaRPr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Algorithms</a:t>
            </a:r>
            <a:endParaRPr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Parallel Computing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TA for CS2030S</a:t>
            </a:r>
            <a:endParaRPr sz="1800"/>
          </a:p>
        </p:txBody>
      </p:sp>
      <p:pic>
        <p:nvPicPr>
          <p:cNvPr id="181" name="Google Shape;18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6501" y="1805379"/>
            <a:ext cx="5143976" cy="31890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7"/>
          <p:cNvPicPr preferRelativeResize="0"/>
          <p:nvPr/>
        </p:nvPicPr>
        <p:blipFill rotWithShape="1">
          <a:blip r:embed="rId3">
            <a:alphaModFix/>
          </a:blip>
          <a:srcRect b="0" l="70465" r="0" t="65160"/>
          <a:stretch/>
        </p:blipFill>
        <p:spPr>
          <a:xfrm>
            <a:off x="6146501" y="1518971"/>
            <a:ext cx="5143976" cy="376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5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Kattis Introduction – Assignments</a:t>
            </a:r>
            <a:endParaRPr/>
          </a:p>
        </p:txBody>
      </p:sp>
      <p:sp>
        <p:nvSpPr>
          <p:cNvPr id="304" name="Google Shape;304;p45"/>
          <p:cNvSpPr txBox="1"/>
          <p:nvPr/>
        </p:nvSpPr>
        <p:spPr>
          <a:xfrm>
            <a:off x="2436200" y="2834225"/>
            <a:ext cx="81222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 problem sets will appear here (bottom of the page)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5" name="Google Shape;30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4200" y="3690850"/>
            <a:ext cx="6534150" cy="159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6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Kattis Introduction – Assignments</a:t>
            </a:r>
            <a:endParaRPr/>
          </a:p>
        </p:txBody>
      </p:sp>
      <p:pic>
        <p:nvPicPr>
          <p:cNvPr id="311" name="Google Shape;311;p4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0200" y="1892553"/>
            <a:ext cx="10251600" cy="17553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46"/>
          <p:cNvSpPr txBox="1"/>
          <p:nvPr/>
        </p:nvSpPr>
        <p:spPr>
          <a:xfrm>
            <a:off x="3164525" y="2937625"/>
            <a:ext cx="2532900" cy="1996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Click on the letter to access the problem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(only visible when session opens)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7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Correctness, Speed &amp; Memory Usage</a:t>
            </a:r>
            <a:endParaRPr/>
          </a:p>
        </p:txBody>
      </p:sp>
      <p:sp>
        <p:nvSpPr>
          <p:cNvPr id="318" name="Google Shape;318;p47"/>
          <p:cNvSpPr txBox="1"/>
          <p:nvPr>
            <p:ph idx="1" type="body"/>
          </p:nvPr>
        </p:nvSpPr>
        <p:spPr>
          <a:xfrm>
            <a:off x="970200" y="1892558"/>
            <a:ext cx="10251600" cy="30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A correct algorithm/program</a:t>
            </a:r>
            <a:r>
              <a:rPr lang="en-US" sz="2400"/>
              <a:t> may not be sufficient</a:t>
            </a:r>
            <a:endParaRPr sz="2400"/>
          </a:p>
          <a:p>
            <a:pPr indent="-3810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May need to run </a:t>
            </a:r>
            <a:r>
              <a:rPr b="1" lang="en-US" sz="2400"/>
              <a:t>fast</a:t>
            </a:r>
            <a:r>
              <a:rPr lang="en-US" sz="2400"/>
              <a:t> as well, and use reasonable amount of memory</a:t>
            </a:r>
            <a:endParaRPr sz="2400"/>
          </a:p>
          <a:p>
            <a:pPr indent="-3810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Captured in the idea of </a:t>
            </a:r>
            <a:r>
              <a:rPr lang="en-US" sz="2400" u="sng"/>
              <a:t>time complexity</a:t>
            </a:r>
            <a:endParaRPr sz="2400" u="sng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Kattis provides the time limit for any problem</a:t>
            </a:r>
            <a:endParaRPr sz="2400"/>
          </a:p>
          <a:p>
            <a:pPr indent="-3810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Description on the right, under “CPU Time limit”</a:t>
            </a:r>
            <a:endParaRPr sz="2400"/>
          </a:p>
          <a:p>
            <a:pPr indent="-3810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Similarly, “Memory limit” is for </a:t>
            </a:r>
            <a:r>
              <a:rPr lang="en-US" sz="2400" u="sng"/>
              <a:t>space complexity</a:t>
            </a:r>
            <a:endParaRPr sz="2400" u="sng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8"/>
          <p:cNvSpPr txBox="1"/>
          <p:nvPr>
            <p:ph idx="1" type="body"/>
          </p:nvPr>
        </p:nvSpPr>
        <p:spPr>
          <a:xfrm>
            <a:off x="970200" y="1892546"/>
            <a:ext cx="10251600" cy="4339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93065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590"/>
              <a:buChar char="●"/>
            </a:pPr>
            <a:r>
              <a:rPr lang="en-US" sz="2590"/>
              <a:t>Kattis servers can run ~100 million operations/second</a:t>
            </a:r>
            <a:endParaRPr sz="2590"/>
          </a:p>
          <a:p>
            <a:pPr indent="-39306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90"/>
              <a:buChar char="○"/>
            </a:pPr>
            <a:r>
              <a:rPr lang="en-US" sz="2590"/>
              <a:t>2 second time limit =&gt; ~ 2×10</a:t>
            </a:r>
            <a:r>
              <a:rPr baseline="30000" lang="en-US" sz="2590"/>
              <a:t>8</a:t>
            </a:r>
            <a:r>
              <a:rPr lang="en-US" sz="2590"/>
              <a:t> ops</a:t>
            </a:r>
            <a:endParaRPr sz="2590"/>
          </a:p>
          <a:p>
            <a:pPr indent="-39306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90"/>
              <a:buChar char="●"/>
            </a:pPr>
            <a:r>
              <a:rPr lang="en-US" sz="2590"/>
              <a:t>Will your program can pass within the time/memory limit?</a:t>
            </a:r>
            <a:endParaRPr sz="2590"/>
          </a:p>
          <a:p>
            <a:pPr indent="-39306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90"/>
              <a:buChar char="○"/>
            </a:pPr>
            <a:r>
              <a:rPr lang="en-US" sz="2590"/>
              <a:t>Can guess based off its time/space complexity</a:t>
            </a:r>
            <a:endParaRPr sz="2590"/>
          </a:p>
          <a:p>
            <a:pPr indent="-39306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90"/>
              <a:buChar char="○"/>
            </a:pPr>
            <a:r>
              <a:rPr lang="en-US" sz="2590"/>
              <a:t>Simplistic guess, not counting constant factors</a:t>
            </a:r>
            <a:endParaRPr sz="2590"/>
          </a:p>
        </p:txBody>
      </p:sp>
      <p:sp>
        <p:nvSpPr>
          <p:cNvPr id="325" name="Google Shape;325;p48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Runtime Analysis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9"/>
          <p:cNvSpPr txBox="1"/>
          <p:nvPr>
            <p:ph idx="1" type="body"/>
          </p:nvPr>
        </p:nvSpPr>
        <p:spPr>
          <a:xfrm>
            <a:off x="970200" y="1892558"/>
            <a:ext cx="10251600" cy="301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93065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590"/>
              <a:buChar char="●"/>
            </a:pPr>
            <a:r>
              <a:rPr lang="en-US" sz="2590"/>
              <a:t>Problem with N &lt;= 1000, 1 sec time limit:</a:t>
            </a:r>
            <a:endParaRPr sz="2590"/>
          </a:p>
          <a:p>
            <a:pPr indent="-39306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90"/>
              <a:buChar char="○"/>
            </a:pPr>
            <a:r>
              <a:rPr lang="en-US" sz="2590"/>
              <a:t>O(N</a:t>
            </a:r>
            <a:r>
              <a:rPr baseline="30000" lang="en-US" sz="2590"/>
              <a:t>3</a:t>
            </a:r>
            <a:r>
              <a:rPr lang="en-US" sz="2590"/>
              <a:t>) = 1 billion ops = </a:t>
            </a:r>
            <a:r>
              <a:rPr i="1" lang="en-US" sz="2590"/>
              <a:t>probably</a:t>
            </a:r>
            <a:r>
              <a:rPr lang="en-US" sz="2590"/>
              <a:t> not okay (&gt; 100 million)</a:t>
            </a:r>
            <a:endParaRPr sz="2590"/>
          </a:p>
          <a:p>
            <a:pPr indent="-39306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90"/>
              <a:buChar char="○"/>
            </a:pPr>
            <a:r>
              <a:rPr lang="en-US" sz="2590"/>
              <a:t>O(N</a:t>
            </a:r>
            <a:r>
              <a:rPr baseline="30000" lang="en-US" sz="2590"/>
              <a:t>2</a:t>
            </a:r>
            <a:r>
              <a:rPr lang="en-US" sz="2590"/>
              <a:t>) = 1 million ops = </a:t>
            </a:r>
            <a:r>
              <a:rPr i="1" lang="en-US" sz="2590"/>
              <a:t>probably</a:t>
            </a:r>
            <a:r>
              <a:rPr lang="en-US" sz="2590"/>
              <a:t> okay</a:t>
            </a:r>
            <a:endParaRPr sz="2590"/>
          </a:p>
          <a:p>
            <a:pPr indent="-380364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90"/>
              <a:buChar char="■"/>
            </a:pPr>
            <a:r>
              <a:rPr lang="en-US" sz="2390"/>
              <a:t>(Constant factor may make it/break it)</a:t>
            </a:r>
            <a:endParaRPr sz="2390"/>
          </a:p>
        </p:txBody>
      </p:sp>
      <p:sp>
        <p:nvSpPr>
          <p:cNvPr id="332" name="Google Shape;332;p49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Runtime Analysis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0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Correctness, Speed, Memory Usage</a:t>
            </a:r>
            <a:endParaRPr/>
          </a:p>
        </p:txBody>
      </p:sp>
      <p:sp>
        <p:nvSpPr>
          <p:cNvPr id="338" name="Google Shape;338;p50"/>
          <p:cNvSpPr txBox="1"/>
          <p:nvPr>
            <p:ph idx="1" type="body"/>
          </p:nvPr>
        </p:nvSpPr>
        <p:spPr>
          <a:xfrm>
            <a:off x="970200" y="1892558"/>
            <a:ext cx="10251600" cy="30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9306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90"/>
              <a:buChar char="●"/>
            </a:pPr>
            <a:r>
              <a:rPr lang="en-US" sz="2590"/>
              <a:t>Some</a:t>
            </a:r>
            <a:r>
              <a:rPr lang="en-US" sz="2590"/>
              <a:t> methods in Java API may not run in O(1) time</a:t>
            </a:r>
            <a:endParaRPr sz="2590"/>
          </a:p>
          <a:p>
            <a:pPr indent="-39306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90"/>
              <a:buChar char="○"/>
            </a:pPr>
            <a:r>
              <a:rPr lang="en-US" sz="2590"/>
              <a:t>Your algorithm may run slower than </a:t>
            </a:r>
            <a:r>
              <a:rPr lang="en-US" sz="2590"/>
              <a:t>intended if this is not taken into consideration</a:t>
            </a:r>
            <a:endParaRPr sz="259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90">
                <a:solidFill>
                  <a:srgbClr val="3D85C6"/>
                </a:solidFill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 sz="2590">
                <a:latin typeface="Consolas"/>
                <a:ea typeface="Consolas"/>
                <a:cs typeface="Consolas"/>
                <a:sym typeface="Consolas"/>
              </a:rPr>
              <a:t> x = ..., y = ...;</a:t>
            </a:r>
            <a:endParaRPr sz="259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590"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259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// String concat takes</a:t>
            </a:r>
            <a:endParaRPr sz="2590">
              <a:solidFill>
                <a:srgbClr val="6AA84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9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// O(length(x) + length(y)) time</a:t>
            </a:r>
            <a:endParaRPr sz="2590">
              <a:solidFill>
                <a:srgbClr val="6AA84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90">
                <a:solidFill>
                  <a:srgbClr val="3D85C6"/>
                </a:solidFill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 sz="2590">
                <a:latin typeface="Consolas"/>
                <a:ea typeface="Consolas"/>
                <a:cs typeface="Consolas"/>
                <a:sym typeface="Consolas"/>
              </a:rPr>
              <a:t> z = x + y; </a:t>
            </a:r>
            <a:endParaRPr sz="2590">
              <a:latin typeface="Consolas"/>
              <a:ea typeface="Consolas"/>
              <a:cs typeface="Consolas"/>
              <a:sym typeface="Consolas"/>
            </a:endParaRPr>
          </a:p>
          <a:p>
            <a:pPr indent="-393065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590"/>
              <a:buChar char="●"/>
            </a:pPr>
            <a:r>
              <a:rPr lang="en-US" sz="2590"/>
              <a:t>To fully understand the methods provided by the API</a:t>
            </a:r>
            <a:endParaRPr sz="2590"/>
          </a:p>
          <a:p>
            <a:pPr indent="-39306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90"/>
              <a:buChar char="○"/>
            </a:pPr>
            <a:r>
              <a:rPr lang="en-US" sz="2590"/>
              <a:t>Recommended to read up the </a:t>
            </a:r>
            <a:r>
              <a:rPr lang="en-US" sz="2590"/>
              <a:t>documentation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1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JavaDocs</a:t>
            </a:r>
            <a:endParaRPr/>
          </a:p>
        </p:txBody>
      </p:sp>
      <p:sp>
        <p:nvSpPr>
          <p:cNvPr id="344" name="Google Shape;344;p51"/>
          <p:cNvSpPr txBox="1"/>
          <p:nvPr>
            <p:ph idx="1" type="body"/>
          </p:nvPr>
        </p:nvSpPr>
        <p:spPr>
          <a:xfrm>
            <a:off x="970200" y="1892558"/>
            <a:ext cx="10251600" cy="30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74650" lvl="0" marL="4572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2300"/>
              <a:buChar char="●"/>
            </a:pPr>
            <a:r>
              <a:rPr lang="en-US" sz="2300"/>
              <a:t>Frequently used packages in 2040 are:</a:t>
            </a:r>
            <a:endParaRPr sz="2300"/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onsolas"/>
              <a:buChar char="○"/>
            </a:pPr>
            <a:r>
              <a:rPr lang="en-US" sz="2100">
                <a:latin typeface="Consolas"/>
                <a:ea typeface="Consolas"/>
                <a:cs typeface="Consolas"/>
                <a:sym typeface="Consolas"/>
              </a:rPr>
              <a:t>java.util</a:t>
            </a:r>
            <a:endParaRPr sz="2100">
              <a:latin typeface="Consolas"/>
              <a:ea typeface="Consolas"/>
              <a:cs typeface="Consolas"/>
              <a:sym typeface="Consolas"/>
            </a:endParaRPr>
          </a:p>
          <a:p>
            <a:pPr indent="-3619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</a:pPr>
            <a:r>
              <a:rPr lang="en-US" sz="2100"/>
              <a:t>Collections (data structures)</a:t>
            </a:r>
            <a:endParaRPr sz="2100"/>
          </a:p>
          <a:p>
            <a:pPr indent="-3619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</a:pPr>
            <a:r>
              <a:rPr lang="en-US" sz="2100"/>
              <a:t>Almost everything that’s covered later in the module</a:t>
            </a:r>
            <a:endParaRPr sz="2100"/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onsolas"/>
              <a:buChar char="○"/>
            </a:pPr>
            <a:r>
              <a:rPr lang="en-US" sz="2100">
                <a:latin typeface="Consolas"/>
                <a:ea typeface="Consolas"/>
                <a:cs typeface="Consolas"/>
                <a:sym typeface="Consolas"/>
              </a:rPr>
              <a:t>java.lang </a:t>
            </a:r>
            <a:r>
              <a:rPr lang="en-US" sz="2100"/>
              <a:t>(Imported by default)</a:t>
            </a:r>
            <a:endParaRPr sz="2100"/>
          </a:p>
          <a:p>
            <a:pPr indent="-3619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</a:pPr>
            <a:r>
              <a:rPr lang="en-US" sz="2100"/>
              <a:t>Strings and related classes (</a:t>
            </a:r>
            <a:r>
              <a:rPr lang="en-US" sz="21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 sz="210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1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StringBuilder</a:t>
            </a:r>
            <a:r>
              <a:rPr lang="en-US" sz="2100"/>
              <a:t>)</a:t>
            </a:r>
            <a:endParaRPr sz="2100"/>
          </a:p>
          <a:p>
            <a:pPr indent="-3619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</a:pPr>
            <a:r>
              <a:rPr lang="en-US" sz="2100" u="sng"/>
              <a:t>Boxed</a:t>
            </a:r>
            <a:r>
              <a:rPr lang="en-US" sz="2100"/>
              <a:t> primitive classes (</a:t>
            </a:r>
            <a:r>
              <a:rPr lang="en-US" sz="21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Integer</a:t>
            </a:r>
            <a:r>
              <a:rPr lang="en-US" sz="210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1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Double</a:t>
            </a:r>
            <a:r>
              <a:rPr lang="en-US" sz="210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1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n-US" sz="2100">
                <a:latin typeface="Consolas"/>
                <a:ea typeface="Consolas"/>
                <a:cs typeface="Consolas"/>
                <a:sym typeface="Consolas"/>
              </a:rPr>
              <a:t>,...</a:t>
            </a:r>
            <a:r>
              <a:rPr lang="en-US" sz="2100"/>
              <a:t>)</a:t>
            </a:r>
            <a:endParaRPr sz="2100"/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onsolas"/>
              <a:buChar char="○"/>
            </a:pPr>
            <a:r>
              <a:rPr lang="en-US" sz="2100">
                <a:latin typeface="Consolas"/>
                <a:ea typeface="Consolas"/>
                <a:cs typeface="Consolas"/>
                <a:sym typeface="Consolas"/>
              </a:rPr>
              <a:t>java.io</a:t>
            </a:r>
            <a:endParaRPr sz="2100">
              <a:latin typeface="Consolas"/>
              <a:ea typeface="Consolas"/>
              <a:cs typeface="Consolas"/>
              <a:sym typeface="Consolas"/>
            </a:endParaRPr>
          </a:p>
          <a:p>
            <a:pPr indent="-3619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</a:pPr>
            <a:r>
              <a:rPr lang="en-US" sz="2100"/>
              <a:t>Buffered input/output (covered in a later lab)</a:t>
            </a:r>
            <a:endParaRPr sz="21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2"/>
          <p:cNvSpPr txBox="1"/>
          <p:nvPr>
            <p:ph type="title"/>
          </p:nvPr>
        </p:nvSpPr>
        <p:spPr>
          <a:xfrm>
            <a:off x="972600" y="843800"/>
            <a:ext cx="10251600" cy="71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JavaDocs</a:t>
            </a:r>
            <a:endParaRPr/>
          </a:p>
        </p:txBody>
      </p:sp>
      <p:sp>
        <p:nvSpPr>
          <p:cNvPr id="350" name="Google Shape;350;p52"/>
          <p:cNvSpPr txBox="1"/>
          <p:nvPr>
            <p:ph idx="1" type="body"/>
          </p:nvPr>
        </p:nvSpPr>
        <p:spPr>
          <a:xfrm>
            <a:off x="972600" y="2049033"/>
            <a:ext cx="10251600" cy="4338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-45720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Main window contains:</a:t>
            </a:r>
            <a:endParaRPr sz="2400"/>
          </a:p>
          <a:p>
            <a:pPr indent="-45720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Brief description of class</a:t>
            </a:r>
            <a:endParaRPr sz="2400"/>
          </a:p>
          <a:p>
            <a:pPr indent="-45720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Fields, constructors and methods with summarised description</a:t>
            </a:r>
            <a:endParaRPr sz="2400"/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</a:pPr>
            <a:r>
              <a:rPr lang="en-US" sz="2400"/>
              <a:t>Click on an entry for a formal description</a:t>
            </a:r>
            <a:endParaRPr sz="2400"/>
          </a:p>
          <a:p>
            <a:pPr indent="-45720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Fields, constructors and methods with formal description</a:t>
            </a:r>
            <a:endParaRPr sz="2400"/>
          </a:p>
          <a:p>
            <a:pPr indent="-45720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Time complexity of a method may be stated in the brief description of the class, or in the formal description of the methods</a:t>
            </a:r>
            <a:endParaRPr sz="24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3"/>
          <p:cNvSpPr txBox="1"/>
          <p:nvPr>
            <p:ph type="title"/>
          </p:nvPr>
        </p:nvSpPr>
        <p:spPr>
          <a:xfrm>
            <a:off x="972600" y="843800"/>
            <a:ext cx="10251600" cy="71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JavaDocs</a:t>
            </a:r>
            <a:endParaRPr/>
          </a:p>
        </p:txBody>
      </p:sp>
      <p:pic>
        <p:nvPicPr>
          <p:cNvPr id="356" name="Google Shape;356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500" y="1799033"/>
            <a:ext cx="10575793" cy="4894199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53"/>
          <p:cNvSpPr txBox="1"/>
          <p:nvPr/>
        </p:nvSpPr>
        <p:spPr>
          <a:xfrm>
            <a:off x="7204967" y="1145433"/>
            <a:ext cx="3719200" cy="6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Brief Description of Class</a:t>
            </a:r>
            <a:endParaRPr sz="2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8" name="Google Shape;358;p53"/>
          <p:cNvSpPr txBox="1"/>
          <p:nvPr/>
        </p:nvSpPr>
        <p:spPr>
          <a:xfrm>
            <a:off x="7398100" y="5649275"/>
            <a:ext cx="3231900" cy="771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Lato"/>
                <a:ea typeface="Lato"/>
                <a:cs typeface="Lato"/>
                <a:sym typeface="Lato"/>
              </a:rPr>
              <a:t>Sometimes, this will mention the time complexities of the different methods in this class.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9" name="Google Shape;359;p53"/>
          <p:cNvSpPr/>
          <p:nvPr/>
        </p:nvSpPr>
        <p:spPr>
          <a:xfrm>
            <a:off x="891550" y="4164675"/>
            <a:ext cx="4308000" cy="224400"/>
          </a:xfrm>
          <a:prstGeom prst="rect">
            <a:avLst/>
          </a:prstGeom>
          <a:solidFill>
            <a:srgbClr val="FFFF00">
              <a:alpha val="16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00"/>
              </a:highlight>
            </a:endParaRPr>
          </a:p>
        </p:txBody>
      </p:sp>
      <p:sp>
        <p:nvSpPr>
          <p:cNvPr id="360" name="Google Shape;360;p53"/>
          <p:cNvSpPr txBox="1"/>
          <p:nvPr/>
        </p:nvSpPr>
        <p:spPr>
          <a:xfrm>
            <a:off x="3078525" y="4389075"/>
            <a:ext cx="2445000" cy="308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Lato"/>
                <a:ea typeface="Lato"/>
                <a:cs typeface="Lato"/>
                <a:sym typeface="Lato"/>
              </a:rPr>
              <a:t>Example of important info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4"/>
          <p:cNvSpPr txBox="1"/>
          <p:nvPr>
            <p:ph type="title"/>
          </p:nvPr>
        </p:nvSpPr>
        <p:spPr>
          <a:xfrm>
            <a:off x="972600" y="843800"/>
            <a:ext cx="10251600" cy="71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JavaDocs</a:t>
            </a:r>
            <a:endParaRPr/>
          </a:p>
        </p:txBody>
      </p:sp>
      <p:pic>
        <p:nvPicPr>
          <p:cNvPr id="366" name="Google Shape;36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133" y="1741267"/>
            <a:ext cx="11810535" cy="4562868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54"/>
          <p:cNvSpPr txBox="1"/>
          <p:nvPr/>
        </p:nvSpPr>
        <p:spPr>
          <a:xfrm>
            <a:off x="7185500" y="873800"/>
            <a:ext cx="3719200" cy="6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Constructors with</a:t>
            </a:r>
            <a:br>
              <a:rPr lang="en-US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summarised description</a:t>
            </a:r>
            <a:endParaRPr sz="2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TA Introduction</a:t>
            </a:r>
            <a:endParaRPr/>
          </a:p>
        </p:txBody>
      </p:sp>
      <p:sp>
        <p:nvSpPr>
          <p:cNvPr id="188" name="Google Shape;188;p28"/>
          <p:cNvSpPr txBox="1"/>
          <p:nvPr>
            <p:ph idx="1" type="body"/>
          </p:nvPr>
        </p:nvSpPr>
        <p:spPr>
          <a:xfrm>
            <a:off x="970234" y="1892558"/>
            <a:ext cx="5032500" cy="30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Liu Yangming</a:t>
            </a:r>
            <a:endParaRPr b="1" sz="2400"/>
          </a:p>
          <a:p>
            <a:pPr indent="-342900" lvl="0" marL="45720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Year 2,  School of Computing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Specializations:</a:t>
            </a:r>
            <a:endParaRPr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Artificial Intelligence</a:t>
            </a:r>
            <a:endParaRPr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Research</a:t>
            </a:r>
            <a:endParaRPr sz="1800"/>
          </a:p>
        </p:txBody>
      </p:sp>
      <p:pic>
        <p:nvPicPr>
          <p:cNvPr id="189" name="Google Shape;18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7859" y="1060375"/>
            <a:ext cx="3693655" cy="492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5"/>
          <p:cNvSpPr txBox="1"/>
          <p:nvPr>
            <p:ph type="title"/>
          </p:nvPr>
        </p:nvSpPr>
        <p:spPr>
          <a:xfrm>
            <a:off x="972600" y="843800"/>
            <a:ext cx="10251600" cy="71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JavaDocs</a:t>
            </a:r>
            <a:endParaRPr/>
          </a:p>
        </p:txBody>
      </p:sp>
      <p:pic>
        <p:nvPicPr>
          <p:cNvPr id="373" name="Google Shape;37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883" y="1702233"/>
            <a:ext cx="11231026" cy="489420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55"/>
          <p:cNvSpPr txBox="1"/>
          <p:nvPr/>
        </p:nvSpPr>
        <p:spPr>
          <a:xfrm>
            <a:off x="7234133" y="873800"/>
            <a:ext cx="3719200" cy="6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Methods with</a:t>
            </a:r>
            <a:br>
              <a:rPr lang="en-US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summarised description</a:t>
            </a:r>
            <a:endParaRPr sz="2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6"/>
          <p:cNvSpPr txBox="1"/>
          <p:nvPr>
            <p:ph type="title"/>
          </p:nvPr>
        </p:nvSpPr>
        <p:spPr>
          <a:xfrm>
            <a:off x="972600" y="843800"/>
            <a:ext cx="10251600" cy="71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JavaDocs</a:t>
            </a:r>
            <a:endParaRPr/>
          </a:p>
        </p:txBody>
      </p:sp>
      <p:pic>
        <p:nvPicPr>
          <p:cNvPr id="380" name="Google Shape;38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117" y="1789767"/>
            <a:ext cx="11157761" cy="4894200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56"/>
          <p:cNvSpPr txBox="1"/>
          <p:nvPr/>
        </p:nvSpPr>
        <p:spPr>
          <a:xfrm>
            <a:off x="7204967" y="873800"/>
            <a:ext cx="3719200" cy="6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Methods with</a:t>
            </a:r>
            <a:br>
              <a:rPr lang="en-US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formal description</a:t>
            </a:r>
            <a:endParaRPr sz="2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2" name="Google Shape;382;p56"/>
          <p:cNvSpPr txBox="1"/>
          <p:nvPr/>
        </p:nvSpPr>
        <p:spPr>
          <a:xfrm>
            <a:off x="5400675" y="4063375"/>
            <a:ext cx="5435100" cy="488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Lato"/>
                <a:ea typeface="Lato"/>
                <a:cs typeface="Lato"/>
                <a:sym typeface="Lato"/>
              </a:rPr>
              <a:t>Sometimes, this will mention the time complexities of this method.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7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Useful APIs: Scanner</a:t>
            </a:r>
            <a:endParaRPr/>
          </a:p>
        </p:txBody>
      </p:sp>
      <p:sp>
        <p:nvSpPr>
          <p:cNvPr id="388" name="Google Shape;388;p57"/>
          <p:cNvSpPr txBox="1"/>
          <p:nvPr>
            <p:ph idx="1" type="body"/>
          </p:nvPr>
        </p:nvSpPr>
        <p:spPr>
          <a:xfrm>
            <a:off x="970200" y="1892547"/>
            <a:ext cx="10251600" cy="42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>
                <a:solidFill>
                  <a:srgbClr val="4A86E8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Scanner</a:t>
            </a:r>
            <a:r>
              <a:rPr lang="en-US"/>
              <a:t> class – used for reading </a:t>
            </a:r>
            <a:r>
              <a:rPr b="1" lang="en-US"/>
              <a:t>input</a:t>
            </a:r>
            <a:endParaRPr b="1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Found in the </a:t>
            </a:r>
            <a:r>
              <a:rPr lang="en-US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java.util</a:t>
            </a:r>
            <a:r>
              <a:rPr lang="en-US"/>
              <a:t> package</a:t>
            </a:r>
            <a:endParaRPr/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Consolas"/>
              <a:buChar char="○"/>
            </a:pPr>
            <a:r>
              <a:rPr lang="en-US"/>
              <a:t>Import with </a:t>
            </a:r>
            <a:r>
              <a:rPr lang="en-US">
                <a:solidFill>
                  <a:srgbClr val="9900FF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-US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 java.util.*;</a:t>
            </a:r>
            <a:endParaRPr>
              <a:highlight>
                <a:srgbClr val="F3F3F3"/>
              </a:highlight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Declare a new Scanner object:</a:t>
            </a:r>
            <a:endParaRPr/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Consolas"/>
              <a:buChar char="○"/>
            </a:pPr>
            <a:r>
              <a:rPr lang="en-US">
                <a:solidFill>
                  <a:srgbClr val="2E75B5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Scanner</a:t>
            </a:r>
            <a:r>
              <a:rPr lang="en-US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 sc = </a:t>
            </a:r>
            <a:r>
              <a:rPr lang="en-US">
                <a:solidFill>
                  <a:srgbClr val="9900FF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>
                <a:solidFill>
                  <a:srgbClr val="2E75B5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Scanner</a:t>
            </a:r>
            <a:r>
              <a:rPr lang="en-US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(System.in);</a:t>
            </a:r>
            <a:br>
              <a:rPr lang="en-US">
                <a:latin typeface="Consolas"/>
                <a:ea typeface="Consolas"/>
                <a:cs typeface="Consolas"/>
                <a:sym typeface="Consolas"/>
              </a:rPr>
            </a:br>
            <a:r>
              <a:rPr lang="en-US"/>
              <a:t>Constructs a </a:t>
            </a:r>
            <a:r>
              <a:rPr lang="en-US">
                <a:solidFill>
                  <a:srgbClr val="4A86E8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Scanner</a:t>
            </a:r>
            <a:r>
              <a:rPr lang="en-US"/>
              <a:t> wrapping standard input.</a:t>
            </a:r>
            <a:endParaRPr/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b="1" lang="en-US" u="sng"/>
              <a:t>DO NOT</a:t>
            </a:r>
            <a:r>
              <a:rPr b="1" lang="en-US"/>
              <a:t> construct multiple </a:t>
            </a:r>
            <a:r>
              <a:rPr b="1" lang="en-US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Scanners</a:t>
            </a:r>
            <a:r>
              <a:rPr b="1" lang="en-US"/>
              <a:t>!</a:t>
            </a:r>
            <a:endParaRPr b="1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Read in input using the methods found in Scanner:</a:t>
            </a:r>
            <a:endParaRPr/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Consolas"/>
              <a:buChar char="○"/>
            </a:pPr>
            <a:r>
              <a:rPr lang="en-US">
                <a:solidFill>
                  <a:srgbClr val="2E75B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>
                <a:latin typeface="Consolas"/>
                <a:ea typeface="Consolas"/>
                <a:cs typeface="Consolas"/>
                <a:sym typeface="Consolas"/>
              </a:rPr>
              <a:t> testCases = sc.nextInt();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Consolas"/>
              <a:buChar char="○"/>
            </a:pPr>
            <a:r>
              <a:rPr lang="en-US">
                <a:solidFill>
                  <a:srgbClr val="2E75B5"/>
                </a:solidFill>
                <a:latin typeface="Consolas"/>
                <a:ea typeface="Consolas"/>
                <a:cs typeface="Consolas"/>
                <a:sym typeface="Consolas"/>
              </a:rPr>
              <a:t>double </a:t>
            </a:r>
            <a:r>
              <a:rPr lang="en-US">
                <a:latin typeface="Consolas"/>
                <a:ea typeface="Consolas"/>
                <a:cs typeface="Consolas"/>
                <a:sym typeface="Consolas"/>
              </a:rPr>
              <a:t>length </a:t>
            </a:r>
            <a:r>
              <a:rPr lang="en-US">
                <a:latin typeface="Consolas"/>
                <a:ea typeface="Consolas"/>
                <a:cs typeface="Consolas"/>
                <a:sym typeface="Consolas"/>
              </a:rPr>
              <a:t>= sc.nextDouble();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Consolas"/>
              <a:buChar char="○"/>
            </a:pPr>
            <a:r>
              <a:rPr lang="en-US">
                <a:solidFill>
                  <a:srgbClr val="2E75B5"/>
                </a:solidFill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>
                <a:latin typeface="Consolas"/>
                <a:ea typeface="Consolas"/>
                <a:cs typeface="Consolas"/>
                <a:sym typeface="Consolas"/>
              </a:rPr>
              <a:t> singleWord = sc.next();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Consolas"/>
              <a:buChar char="○"/>
            </a:pPr>
            <a:r>
              <a:rPr lang="en-US">
                <a:solidFill>
                  <a:srgbClr val="2E75B5"/>
                </a:solidFill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>
                <a:latin typeface="Consolas"/>
                <a:ea typeface="Consolas"/>
                <a:cs typeface="Consolas"/>
                <a:sym typeface="Consolas"/>
              </a:rPr>
              <a:t> wholeLine = sc.nextLine();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8"/>
          <p:cNvSpPr txBox="1"/>
          <p:nvPr>
            <p:ph type="title"/>
          </p:nvPr>
        </p:nvSpPr>
        <p:spPr>
          <a:xfrm>
            <a:off x="972600" y="843800"/>
            <a:ext cx="10251600" cy="71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Scanner API</a:t>
            </a:r>
            <a:endParaRPr/>
          </a:p>
        </p:txBody>
      </p:sp>
      <p:graphicFrame>
        <p:nvGraphicFramePr>
          <p:cNvPr id="394" name="Google Shape;394;p58"/>
          <p:cNvGraphicFramePr/>
          <p:nvPr/>
        </p:nvGraphicFramePr>
        <p:xfrm>
          <a:off x="404233" y="1905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{EB41CD07-7978-4A1D-9EB1-176C4E6EF555}</a:tableStyleId>
              </a:tblPr>
              <a:tblGrid>
                <a:gridCol w="2272125"/>
                <a:gridCol w="8079550"/>
                <a:gridCol w="1075600"/>
              </a:tblGrid>
              <a:tr h="508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solidFill>
                            <a:schemeClr val="lt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Method Signature</a:t>
                      </a:r>
                      <a:endParaRPr b="1" sz="1500">
                        <a:solidFill>
                          <a:schemeClr val="lt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solidFill>
                            <a:schemeClr val="lt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Description</a:t>
                      </a:r>
                      <a:endParaRPr b="1" sz="1500">
                        <a:solidFill>
                          <a:schemeClr val="lt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solidFill>
                            <a:schemeClr val="lt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Runtime</a:t>
                      </a:r>
                      <a:endParaRPr b="1" sz="1500">
                        <a:solidFill>
                          <a:schemeClr val="lt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>
                    <a:solidFill>
                      <a:schemeClr val="accent2"/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nt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nextInt()</a:t>
                      </a:r>
                      <a:endParaRPr sz="1500">
                        <a:solidFill>
                          <a:schemeClr val="accent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Scans the next token of the input as an </a:t>
                      </a: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.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(Reads the next word of the input as an </a:t>
                      </a: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.)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O(N)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</a:tr>
              <a:tr h="508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</a:t>
                      </a: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ouble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nextDouble()</a:t>
                      </a:r>
                      <a:endParaRPr sz="1500">
                        <a:solidFill>
                          <a:schemeClr val="accent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Scans the next token of the input as a </a:t>
                      </a: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double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.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(Reads the next word of the input as an </a:t>
                      </a: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double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.)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O(N)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</a:tr>
              <a:tr h="508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String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next()</a:t>
                      </a:r>
                      <a:endParaRPr sz="1500">
                        <a:solidFill>
                          <a:schemeClr val="accent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Finds and returns the next complete token from this scanner.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(Reads the next 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word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of the input as a </a:t>
                      </a: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String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.)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O(N)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</a:tr>
              <a:tr h="508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String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nextLine()</a:t>
                      </a:r>
                      <a:endParaRPr sz="1500">
                        <a:solidFill>
                          <a:schemeClr val="accent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Advances this scanner past the current line and returns the input that was skipped.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(Reads until it reaches the end of the current line.)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O(N)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</a:tr>
            </a:tbl>
          </a:graphicData>
        </a:graphic>
      </p:graphicFrame>
      <p:sp>
        <p:nvSpPr>
          <p:cNvPr id="395" name="Google Shape;395;p58"/>
          <p:cNvSpPr txBox="1"/>
          <p:nvPr/>
        </p:nvSpPr>
        <p:spPr>
          <a:xfrm>
            <a:off x="404283" y="5572267"/>
            <a:ext cx="11427200" cy="6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 refers to the length of the input that is read.</a:t>
            </a:r>
            <a:endParaRPr sz="19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Slides covering API will cover the most frequently used (but not all) methods of a class.</a:t>
            </a:r>
            <a:endParaRPr sz="19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6" name="Google Shape;396;p58"/>
          <p:cNvSpPr txBox="1"/>
          <p:nvPr/>
        </p:nvSpPr>
        <p:spPr>
          <a:xfrm>
            <a:off x="9156975" y="985825"/>
            <a:ext cx="26745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Lato"/>
                <a:ea typeface="Lato"/>
                <a:cs typeface="Lato"/>
                <a:sym typeface="Lato"/>
              </a:rPr>
              <a:t>“token” roughly means “word”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Lato"/>
                <a:ea typeface="Lato"/>
                <a:cs typeface="Lato"/>
                <a:sym typeface="Lato"/>
              </a:rPr>
              <a:t>(surrounded by whitespace)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9"/>
          <p:cNvSpPr txBox="1"/>
          <p:nvPr>
            <p:ph idx="1" type="body"/>
          </p:nvPr>
        </p:nvSpPr>
        <p:spPr>
          <a:xfrm>
            <a:off x="972600" y="1761625"/>
            <a:ext cx="10251600" cy="43335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-43815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Scanner</a:t>
            </a:r>
            <a:r>
              <a:rPr lang="en-US" sz="2100"/>
              <a:t> has 2 “ways to read”</a:t>
            </a:r>
            <a:endParaRPr sz="2100">
              <a:highlight>
                <a:srgbClr val="F3F3F3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-US" sz="2100"/>
              <a:t>T</a:t>
            </a:r>
            <a:r>
              <a:rPr lang="en-US" sz="2100"/>
              <a:t>oken/word-based:</a:t>
            </a:r>
            <a:br>
              <a:rPr lang="en-US" sz="2100"/>
            </a:br>
            <a:r>
              <a:rPr lang="en-US" sz="21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nextInt()</a:t>
            </a:r>
            <a:r>
              <a:rPr lang="en-US" sz="2100">
                <a:highlight>
                  <a:srgbClr val="F3F3F3"/>
                </a:highlight>
              </a:rPr>
              <a:t>, </a:t>
            </a:r>
            <a:r>
              <a:rPr lang="en-US" sz="21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nextDouble()</a:t>
            </a:r>
            <a:r>
              <a:rPr lang="en-US" sz="2100">
                <a:highlight>
                  <a:srgbClr val="F3F3F3"/>
                </a:highlight>
              </a:rPr>
              <a:t>, </a:t>
            </a:r>
            <a:r>
              <a:rPr lang="en-US" sz="21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next()</a:t>
            </a:r>
            <a:r>
              <a:rPr lang="en-US" sz="2100"/>
              <a:t>, etc.</a:t>
            </a:r>
            <a:br>
              <a:rPr lang="en-US" sz="21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2100"/>
              <a:t>Reads word up to next </a:t>
            </a:r>
            <a:r>
              <a:rPr b="1" lang="en-US" sz="2100" u="sng"/>
              <a:t>whitespace</a:t>
            </a:r>
            <a:r>
              <a:rPr lang="en-US" sz="2100"/>
              <a:t> character.</a:t>
            </a:r>
            <a:endParaRPr sz="2100"/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-US" sz="2100"/>
              <a:t>L</a:t>
            </a:r>
            <a:r>
              <a:rPr lang="en-US" sz="2100"/>
              <a:t>ine-based:</a:t>
            </a:r>
            <a:br>
              <a:rPr lang="en-US" sz="2100"/>
            </a:br>
            <a:r>
              <a:rPr lang="en-US" sz="21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nextLine()</a:t>
            </a:r>
            <a:br>
              <a:rPr lang="en-US" sz="21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2100"/>
              <a:t>Reads all the way up to next </a:t>
            </a:r>
            <a:r>
              <a:rPr b="1" lang="en-US" sz="2100" u="sng"/>
              <a:t>newline</a:t>
            </a:r>
            <a:r>
              <a:rPr lang="en-US" sz="2100"/>
              <a:t>.</a:t>
            </a:r>
            <a:endParaRPr sz="2100"/>
          </a:p>
          <a:p>
            <a:pPr indent="-43815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Word-based &amp; line-based don’t mix well</a:t>
            </a:r>
            <a:endParaRPr sz="2100"/>
          </a:p>
        </p:txBody>
      </p:sp>
      <p:sp>
        <p:nvSpPr>
          <p:cNvPr id="402" name="Google Shape;402;p59"/>
          <p:cNvSpPr txBox="1"/>
          <p:nvPr>
            <p:ph type="title"/>
          </p:nvPr>
        </p:nvSpPr>
        <p:spPr>
          <a:xfrm>
            <a:off x="970200" y="762613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Scanner: Common Mistakes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60"/>
          <p:cNvSpPr txBox="1"/>
          <p:nvPr>
            <p:ph type="title"/>
          </p:nvPr>
        </p:nvSpPr>
        <p:spPr>
          <a:xfrm>
            <a:off x="970200" y="762613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Scanner: Mixing Token- &amp; Line-based Methods</a:t>
            </a:r>
            <a:endParaRPr/>
          </a:p>
        </p:txBody>
      </p:sp>
      <p:sp>
        <p:nvSpPr>
          <p:cNvPr id="409" name="Google Shape;409;p60"/>
          <p:cNvSpPr txBox="1"/>
          <p:nvPr>
            <p:ph idx="1" type="body"/>
          </p:nvPr>
        </p:nvSpPr>
        <p:spPr>
          <a:xfrm>
            <a:off x="972600" y="1761622"/>
            <a:ext cx="10251600" cy="402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en-US" sz="2100">
                <a:solidFill>
                  <a:srgbClr val="000000"/>
                </a:solidFill>
              </a:rPr>
              <a:t>Let’s say we are given the input: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410" name="Google Shape;410;p60"/>
          <p:cNvSpPr txBox="1"/>
          <p:nvPr/>
        </p:nvSpPr>
        <p:spPr>
          <a:xfrm>
            <a:off x="5801688" y="3306925"/>
            <a:ext cx="593400" cy="934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b="1" lang="en-US" sz="19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123</a:t>
            </a:r>
            <a:br>
              <a:rPr b="1" lang="en-US" sz="19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b="1" lang="en-US" sz="19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abc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61"/>
          <p:cNvSpPr txBox="1"/>
          <p:nvPr>
            <p:ph type="title"/>
          </p:nvPr>
        </p:nvSpPr>
        <p:spPr>
          <a:xfrm>
            <a:off x="970200" y="762613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Scanner: Mixing Token- &amp; Line-based Methods</a:t>
            </a:r>
            <a:endParaRPr/>
          </a:p>
        </p:txBody>
      </p:sp>
      <p:sp>
        <p:nvSpPr>
          <p:cNvPr id="417" name="Google Shape;417;p61"/>
          <p:cNvSpPr txBox="1"/>
          <p:nvPr>
            <p:ph idx="1" type="body"/>
          </p:nvPr>
        </p:nvSpPr>
        <p:spPr>
          <a:xfrm>
            <a:off x="972600" y="1761622"/>
            <a:ext cx="10251600" cy="402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en-US" sz="2100">
                <a:solidFill>
                  <a:srgbClr val="000000"/>
                </a:solidFill>
              </a:rPr>
              <a:t>We construct a </a:t>
            </a:r>
            <a:r>
              <a:rPr lang="en-US" sz="2100">
                <a:solidFill>
                  <a:srgbClr val="4A86E8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Scanner</a:t>
            </a:r>
            <a:r>
              <a:rPr lang="en-US" sz="2100">
                <a:solidFill>
                  <a:srgbClr val="000000"/>
                </a:solidFill>
              </a:rPr>
              <a:t> around standard input.</a:t>
            </a:r>
            <a:endParaRPr sz="2100">
              <a:solidFill>
                <a:srgbClr val="000000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en-US" sz="2100">
                <a:solidFill>
                  <a:srgbClr val="000000"/>
                </a:solidFill>
              </a:rPr>
              <a:t>Initially, the cursor is right before '</a:t>
            </a:r>
            <a:r>
              <a:rPr b="1" lang="en-US" sz="2100">
                <a:solidFill>
                  <a:srgbClr val="000000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100">
                <a:solidFill>
                  <a:srgbClr val="000000"/>
                </a:solidFill>
              </a:rPr>
              <a:t>'.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t/>
            </a:r>
            <a:endParaRPr sz="1900"/>
          </a:p>
        </p:txBody>
      </p:sp>
      <p:grpSp>
        <p:nvGrpSpPr>
          <p:cNvPr id="418" name="Google Shape;418;p61"/>
          <p:cNvGrpSpPr/>
          <p:nvPr/>
        </p:nvGrpSpPr>
        <p:grpSpPr>
          <a:xfrm>
            <a:off x="5801688" y="3306925"/>
            <a:ext cx="593400" cy="934500"/>
            <a:chOff x="3217788" y="3572675"/>
            <a:chExt cx="593400" cy="934500"/>
          </a:xfrm>
        </p:grpSpPr>
        <p:sp>
          <p:nvSpPr>
            <p:cNvPr id="419" name="Google Shape;419;p61"/>
            <p:cNvSpPr txBox="1"/>
            <p:nvPr/>
          </p:nvSpPr>
          <p:spPr>
            <a:xfrm>
              <a:off x="3217788" y="3572675"/>
              <a:ext cx="593400" cy="9345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900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123</a:t>
              </a:r>
              <a:br>
                <a:rPr b="1" lang="en-US" sz="1900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b="1" lang="en-US" sz="1900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abc</a:t>
              </a:r>
              <a:endParaRPr/>
            </a:p>
          </p:txBody>
        </p:sp>
        <p:sp>
          <p:nvSpPr>
            <p:cNvPr id="420" name="Google Shape;420;p61"/>
            <p:cNvSpPr/>
            <p:nvPr/>
          </p:nvSpPr>
          <p:spPr>
            <a:xfrm flipH="1" rot="10800000">
              <a:off x="3217788" y="3572675"/>
              <a:ext cx="198300" cy="171300"/>
            </a:xfrm>
            <a:prstGeom prst="triangle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62"/>
          <p:cNvSpPr txBox="1"/>
          <p:nvPr>
            <p:ph type="title"/>
          </p:nvPr>
        </p:nvSpPr>
        <p:spPr>
          <a:xfrm>
            <a:off x="970200" y="762613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Scanner: Mixing Token- &amp; Line-based Methods</a:t>
            </a:r>
            <a:endParaRPr/>
          </a:p>
        </p:txBody>
      </p:sp>
      <p:sp>
        <p:nvSpPr>
          <p:cNvPr id="427" name="Google Shape;427;p62"/>
          <p:cNvSpPr txBox="1"/>
          <p:nvPr>
            <p:ph idx="1" type="body"/>
          </p:nvPr>
        </p:nvSpPr>
        <p:spPr>
          <a:xfrm>
            <a:off x="972600" y="1761622"/>
            <a:ext cx="10251600" cy="402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en-US" sz="2100">
                <a:solidFill>
                  <a:srgbClr val="000000"/>
                </a:solidFill>
              </a:rPr>
              <a:t>Calling </a:t>
            </a:r>
            <a:r>
              <a:rPr lang="en-US" sz="2100">
                <a:solidFill>
                  <a:srgbClr val="000000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nextInt()</a:t>
            </a:r>
            <a:r>
              <a:rPr lang="en-US" sz="2100">
                <a:solidFill>
                  <a:srgbClr val="000000"/>
                </a:solidFill>
              </a:rPr>
              <a:t> reads a word </a:t>
            </a:r>
            <a:r>
              <a:rPr lang="en-US" sz="2100">
                <a:solidFill>
                  <a:srgbClr val="45818E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"123"</a:t>
            </a:r>
            <a:endParaRPr sz="2100">
              <a:solidFill>
                <a:srgbClr val="45818E"/>
              </a:solidFill>
              <a:highlight>
                <a:srgbClr val="F3F3F3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○"/>
            </a:pPr>
            <a:r>
              <a:rPr lang="en-US" sz="2100">
                <a:solidFill>
                  <a:srgbClr val="000000"/>
                </a:solidFill>
              </a:rPr>
              <a:t>Results in </a:t>
            </a:r>
            <a:r>
              <a:rPr lang="en-US" sz="2100">
                <a:solidFill>
                  <a:srgbClr val="B45F06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123</a:t>
            </a:r>
            <a:r>
              <a:rPr lang="en-US" sz="2100">
                <a:solidFill>
                  <a:srgbClr val="000000"/>
                </a:solidFill>
              </a:rPr>
              <a:t>, an </a:t>
            </a:r>
            <a:r>
              <a:rPr lang="en-US" sz="2100">
                <a:solidFill>
                  <a:srgbClr val="9900FF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endParaRPr sz="2100">
              <a:solidFill>
                <a:srgbClr val="9900FF"/>
              </a:solidFill>
              <a:highlight>
                <a:srgbClr val="F3F3F3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en-US" sz="2100">
                <a:solidFill>
                  <a:srgbClr val="000000"/>
                </a:solidFill>
              </a:rPr>
              <a:t>Now, the cursor is at the end of the first line.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t/>
            </a:r>
            <a:endParaRPr sz="1900"/>
          </a:p>
        </p:txBody>
      </p:sp>
      <p:grpSp>
        <p:nvGrpSpPr>
          <p:cNvPr id="428" name="Google Shape;428;p62"/>
          <p:cNvGrpSpPr/>
          <p:nvPr/>
        </p:nvGrpSpPr>
        <p:grpSpPr>
          <a:xfrm>
            <a:off x="5799288" y="3306925"/>
            <a:ext cx="593400" cy="934500"/>
            <a:chOff x="5799288" y="3201250"/>
            <a:chExt cx="593400" cy="934500"/>
          </a:xfrm>
        </p:grpSpPr>
        <p:sp>
          <p:nvSpPr>
            <p:cNvPr id="429" name="Google Shape;429;p62"/>
            <p:cNvSpPr txBox="1"/>
            <p:nvPr/>
          </p:nvSpPr>
          <p:spPr>
            <a:xfrm>
              <a:off x="5799288" y="3201250"/>
              <a:ext cx="593400" cy="9345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900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123</a:t>
              </a:r>
              <a:br>
                <a:rPr b="1" lang="en-US" sz="1900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b="1" lang="en-US" sz="1900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abc</a:t>
              </a:r>
              <a:endParaRPr/>
            </a:p>
          </p:txBody>
        </p:sp>
        <p:sp>
          <p:nvSpPr>
            <p:cNvPr id="430" name="Google Shape;430;p62"/>
            <p:cNvSpPr/>
            <p:nvPr/>
          </p:nvSpPr>
          <p:spPr>
            <a:xfrm flipH="1" rot="10800000">
              <a:off x="6194388" y="3201250"/>
              <a:ext cx="198300" cy="171300"/>
            </a:xfrm>
            <a:prstGeom prst="triangle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63"/>
          <p:cNvSpPr txBox="1"/>
          <p:nvPr>
            <p:ph idx="1" type="body"/>
          </p:nvPr>
        </p:nvSpPr>
        <p:spPr>
          <a:xfrm>
            <a:off x="972600" y="1761622"/>
            <a:ext cx="10251600" cy="402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Calling </a:t>
            </a:r>
            <a:r>
              <a:rPr lang="en-US" sz="21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nextLine()</a:t>
            </a:r>
            <a:r>
              <a:rPr lang="en-US" sz="2100"/>
              <a:t> now would give me the remainder of the line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-US" sz="2100"/>
              <a:t>i.e. the empty string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-US" sz="2100"/>
              <a:t>Not the next line </a:t>
            </a:r>
            <a:r>
              <a:rPr lang="en-US" sz="2100">
                <a:solidFill>
                  <a:srgbClr val="45818E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"abc"</a:t>
            </a:r>
            <a:endParaRPr sz="2100">
              <a:solidFill>
                <a:srgbClr val="45818E"/>
              </a:solidFill>
              <a:highlight>
                <a:srgbClr val="F3F3F3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Now, the cursor is at the start of the second line:</a:t>
            </a:r>
            <a:endParaRPr sz="2100"/>
          </a:p>
          <a:p>
            <a:pPr indent="0" lvl="0" marL="0" rtl="0" algn="l">
              <a:spcBef>
                <a:spcPts val="2100"/>
              </a:spcBef>
              <a:spcAft>
                <a:spcPts val="2100"/>
              </a:spcAft>
              <a:buNone/>
            </a:pPr>
            <a:r>
              <a:t/>
            </a:r>
            <a:endParaRPr sz="2100"/>
          </a:p>
        </p:txBody>
      </p:sp>
      <p:sp>
        <p:nvSpPr>
          <p:cNvPr id="437" name="Google Shape;437;p63"/>
          <p:cNvSpPr txBox="1"/>
          <p:nvPr>
            <p:ph type="title"/>
          </p:nvPr>
        </p:nvSpPr>
        <p:spPr>
          <a:xfrm>
            <a:off x="970200" y="762613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Scanner: Mixing Token- &amp; Line-based Methods</a:t>
            </a:r>
            <a:endParaRPr/>
          </a:p>
        </p:txBody>
      </p:sp>
      <p:grpSp>
        <p:nvGrpSpPr>
          <p:cNvPr id="438" name="Google Shape;438;p63"/>
          <p:cNvGrpSpPr/>
          <p:nvPr/>
        </p:nvGrpSpPr>
        <p:grpSpPr>
          <a:xfrm>
            <a:off x="5799288" y="3306925"/>
            <a:ext cx="593400" cy="934500"/>
            <a:chOff x="8411013" y="4409975"/>
            <a:chExt cx="593400" cy="934500"/>
          </a:xfrm>
        </p:grpSpPr>
        <p:sp>
          <p:nvSpPr>
            <p:cNvPr id="439" name="Google Shape;439;p63"/>
            <p:cNvSpPr txBox="1"/>
            <p:nvPr/>
          </p:nvSpPr>
          <p:spPr>
            <a:xfrm>
              <a:off x="8411013" y="4409975"/>
              <a:ext cx="593400" cy="9345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900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123</a:t>
              </a:r>
              <a:br>
                <a:rPr b="1" lang="en-US" sz="1900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b="1" lang="en-US" sz="1900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abc</a:t>
              </a:r>
              <a:endParaRPr/>
            </a:p>
          </p:txBody>
        </p:sp>
        <p:sp>
          <p:nvSpPr>
            <p:cNvPr id="440" name="Google Shape;440;p63"/>
            <p:cNvSpPr/>
            <p:nvPr/>
          </p:nvSpPr>
          <p:spPr>
            <a:xfrm flipH="1" rot="10800000">
              <a:off x="8411013" y="4855750"/>
              <a:ext cx="198300" cy="171300"/>
            </a:xfrm>
            <a:prstGeom prst="triangle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</p:grpSp>
      <p:grpSp>
        <p:nvGrpSpPr>
          <p:cNvPr id="441" name="Google Shape;441;p63"/>
          <p:cNvGrpSpPr/>
          <p:nvPr/>
        </p:nvGrpSpPr>
        <p:grpSpPr>
          <a:xfrm>
            <a:off x="9314388" y="1971600"/>
            <a:ext cx="660075" cy="934500"/>
            <a:chOff x="9940188" y="2494500"/>
            <a:chExt cx="660075" cy="934500"/>
          </a:xfrm>
        </p:grpSpPr>
        <p:sp>
          <p:nvSpPr>
            <p:cNvPr id="442" name="Google Shape;442;p63"/>
            <p:cNvSpPr txBox="1"/>
            <p:nvPr/>
          </p:nvSpPr>
          <p:spPr>
            <a:xfrm>
              <a:off x="9940188" y="2494500"/>
              <a:ext cx="593400" cy="9345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900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123</a:t>
              </a:r>
              <a:br>
                <a:rPr b="1" lang="en-US" sz="1900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</a:br>
              <a:r>
                <a:rPr b="1" lang="en-US" sz="1900">
                  <a:solidFill>
                    <a:schemeClr val="accent1"/>
                  </a:solidFill>
                  <a:latin typeface="Consolas"/>
                  <a:ea typeface="Consolas"/>
                  <a:cs typeface="Consolas"/>
                  <a:sym typeface="Consolas"/>
                </a:rPr>
                <a:t>abc</a:t>
              </a:r>
              <a:endParaRPr/>
            </a:p>
          </p:txBody>
        </p:sp>
        <p:sp>
          <p:nvSpPr>
            <p:cNvPr id="443" name="Google Shape;443;p63"/>
            <p:cNvSpPr/>
            <p:nvPr/>
          </p:nvSpPr>
          <p:spPr>
            <a:xfrm flipH="1" rot="10800000">
              <a:off x="10335288" y="2494500"/>
              <a:ext cx="198300" cy="171300"/>
            </a:xfrm>
            <a:prstGeom prst="triangle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44" name="Google Shape;444;p63"/>
            <p:cNvSpPr/>
            <p:nvPr/>
          </p:nvSpPr>
          <p:spPr>
            <a:xfrm>
              <a:off x="10401963" y="2801200"/>
              <a:ext cx="198300" cy="171300"/>
            </a:xfrm>
            <a:prstGeom prst="triangle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</p:grpSp>
      <p:sp>
        <p:nvSpPr>
          <p:cNvPr id="445" name="Google Shape;445;p63"/>
          <p:cNvSpPr txBox="1"/>
          <p:nvPr/>
        </p:nvSpPr>
        <p:spPr>
          <a:xfrm>
            <a:off x="729600" y="4740850"/>
            <a:ext cx="10732800" cy="7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 general, after calling a word-based </a:t>
            </a:r>
            <a:r>
              <a:rPr lang="en-US" sz="16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next*()</a:t>
            </a:r>
            <a:r>
              <a:rPr lang="en-US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method, before we start reading lines:</a:t>
            </a:r>
            <a:br>
              <a:rPr lang="en-US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You can clean up the remainder of the line with a </a:t>
            </a:r>
            <a:r>
              <a:rPr lang="en-US" sz="16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nextLine()</a:t>
            </a:r>
            <a:r>
              <a:rPr lang="en-US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call, which you ignore the result of.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64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Useful APIs: </a:t>
            </a:r>
            <a:r>
              <a:rPr lang="en-US"/>
              <a:t>PrintStream (i.e. System.out)</a:t>
            </a:r>
            <a:endParaRPr/>
          </a:p>
        </p:txBody>
      </p:sp>
      <p:sp>
        <p:nvSpPr>
          <p:cNvPr id="451" name="Google Shape;451;p64"/>
          <p:cNvSpPr txBox="1"/>
          <p:nvPr>
            <p:ph idx="1" type="body"/>
          </p:nvPr>
        </p:nvSpPr>
        <p:spPr>
          <a:xfrm>
            <a:off x="970200" y="1892547"/>
            <a:ext cx="10251600" cy="42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>
                <a:solidFill>
                  <a:srgbClr val="4A86E8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PrintStream</a:t>
            </a:r>
            <a:r>
              <a:rPr lang="en-US"/>
              <a:t> class – used for writing </a:t>
            </a:r>
            <a:r>
              <a:rPr b="1" lang="en-US"/>
              <a:t>out</a:t>
            </a:r>
            <a:r>
              <a:rPr b="1" lang="en-US"/>
              <a:t>put</a:t>
            </a:r>
            <a:endParaRPr b="1"/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US"/>
              <a:t>Found in the </a:t>
            </a:r>
            <a:r>
              <a:rPr lang="en-US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java.io</a:t>
            </a:r>
            <a:r>
              <a:rPr lang="en-US"/>
              <a:t> package</a:t>
            </a:r>
            <a:endParaRPr>
              <a:highlight>
                <a:srgbClr val="F3F3F3"/>
              </a:highlight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Use the existing </a:t>
            </a:r>
            <a:r>
              <a:rPr lang="en-US">
                <a:solidFill>
                  <a:srgbClr val="4A86E8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-US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.out</a:t>
            </a:r>
            <a:br>
              <a:rPr lang="en-US">
                <a:latin typeface="Consolas"/>
                <a:ea typeface="Consolas"/>
                <a:cs typeface="Consolas"/>
                <a:sym typeface="Consolas"/>
              </a:rPr>
            </a:br>
            <a:r>
              <a:rPr lang="en-US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2000"/>
              <a:t>Already </a:t>
            </a:r>
            <a:r>
              <a:rPr lang="en-US" sz="2000"/>
              <a:t>a </a:t>
            </a:r>
            <a:r>
              <a:rPr lang="en-US" sz="2000">
                <a:solidFill>
                  <a:srgbClr val="4A86E8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PrintStream</a:t>
            </a:r>
            <a:r>
              <a:rPr lang="en-US" sz="2000"/>
              <a:t> wrapping standard output.</a:t>
            </a:r>
            <a:endParaRPr sz="2000"/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No need to create a separate one </a:t>
            </a:r>
            <a:r>
              <a:rPr i="1" lang="en-US" sz="2000"/>
              <a:t>for now</a:t>
            </a:r>
            <a:endParaRPr i="1" sz="20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Write out</a:t>
            </a:r>
            <a:r>
              <a:rPr lang="en-US"/>
              <a:t>put using the methods:</a:t>
            </a:r>
            <a:endParaRPr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Consolas"/>
              <a:buChar char="○"/>
            </a:pPr>
            <a:r>
              <a:rPr lang="en-US">
                <a:solidFill>
                  <a:srgbClr val="2E75B5"/>
                </a:solidFill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-US">
                <a:latin typeface="Consolas"/>
                <a:ea typeface="Consolas"/>
                <a:cs typeface="Consolas"/>
                <a:sym typeface="Consolas"/>
              </a:rPr>
              <a:t>.out.println(</a:t>
            </a:r>
            <a:r>
              <a:rPr lang="en-US">
                <a:solidFill>
                  <a:srgbClr val="B45F06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-US">
                <a:latin typeface="Consolas"/>
                <a:ea typeface="Consolas"/>
                <a:cs typeface="Consolas"/>
                <a:sym typeface="Consolas"/>
              </a:rPr>
              <a:t>); </a:t>
            </a:r>
            <a:r>
              <a:rPr lang="en-US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// Prints "100", and then a new line</a:t>
            </a:r>
            <a:endParaRPr sz="2100">
              <a:solidFill>
                <a:srgbClr val="6AA84F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Consolas"/>
              <a:buChar char="○"/>
            </a:pPr>
            <a:r>
              <a:rPr lang="en-US">
                <a:solidFill>
                  <a:srgbClr val="2E75B5"/>
                </a:solidFill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-US">
                <a:latin typeface="Consolas"/>
                <a:ea typeface="Consolas"/>
                <a:cs typeface="Consolas"/>
                <a:sym typeface="Consolas"/>
              </a:rPr>
              <a:t>.out.print(</a:t>
            </a:r>
            <a:r>
              <a:rPr lang="en-US">
                <a:solidFill>
                  <a:srgbClr val="45818E"/>
                </a:solidFill>
                <a:latin typeface="Consolas"/>
                <a:ea typeface="Consolas"/>
                <a:cs typeface="Consolas"/>
                <a:sym typeface="Consolas"/>
              </a:rPr>
              <a:t>"asd"</a:t>
            </a:r>
            <a:r>
              <a:rPr lang="en-US">
                <a:latin typeface="Consolas"/>
                <a:ea typeface="Consolas"/>
                <a:cs typeface="Consolas"/>
                <a:sym typeface="Consolas"/>
              </a:rPr>
              <a:t>); </a:t>
            </a:r>
            <a:r>
              <a:rPr lang="en-US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// Prints "asd" and STAYS on the same line</a:t>
            </a:r>
            <a:endParaRPr sz="2100">
              <a:solidFill>
                <a:srgbClr val="6AA84F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Consolas"/>
              <a:buChar char="○"/>
            </a:pPr>
            <a:r>
              <a:rPr lang="en-US">
                <a:solidFill>
                  <a:srgbClr val="2E75B5"/>
                </a:solidFill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-US">
                <a:latin typeface="Consolas"/>
                <a:ea typeface="Consolas"/>
                <a:cs typeface="Consolas"/>
                <a:sym typeface="Consolas"/>
              </a:rPr>
              <a:t>.out.println();    </a:t>
            </a:r>
            <a:r>
              <a:rPr lang="en-US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// Prints just a new line</a:t>
            </a:r>
            <a:endParaRPr sz="2100">
              <a:solidFill>
                <a:srgbClr val="6AA84F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Consolas"/>
              <a:buChar char="○"/>
            </a:pPr>
            <a:r>
              <a:rPr lang="en-US">
                <a:solidFill>
                  <a:srgbClr val="2E75B5"/>
                </a:solidFill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-US">
                <a:latin typeface="Consolas"/>
                <a:ea typeface="Consolas"/>
                <a:cs typeface="Consolas"/>
                <a:sym typeface="Consolas"/>
              </a:rPr>
              <a:t>.out.printf(</a:t>
            </a:r>
            <a:r>
              <a:rPr lang="en-US">
                <a:solidFill>
                  <a:srgbClr val="45818E"/>
                </a:solidFill>
                <a:latin typeface="Consolas"/>
                <a:ea typeface="Consolas"/>
                <a:cs typeface="Consolas"/>
                <a:sym typeface="Consolas"/>
              </a:rPr>
              <a:t>"5 + 5 = %d</a:t>
            </a:r>
            <a:r>
              <a:rPr lang="en-US">
                <a:solidFill>
                  <a:srgbClr val="A64D79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lang="en-US">
                <a:solidFill>
                  <a:srgbClr val="45818E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US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>
                <a:solidFill>
                  <a:srgbClr val="B45F06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US"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>
                <a:solidFill>
                  <a:srgbClr val="B45F06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US"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n-US">
                <a:latin typeface="Consolas"/>
                <a:ea typeface="Consolas"/>
                <a:cs typeface="Consolas"/>
                <a:sym typeface="Consolas"/>
              </a:rPr>
            </a:br>
            <a:r>
              <a:rPr lang="en-US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// Prints "5 + 5 = 10", followed by a new line</a:t>
            </a:r>
            <a:endParaRPr>
              <a:solidFill>
                <a:srgbClr val="6AA84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9"/>
          <p:cNvSpPr txBox="1"/>
          <p:nvPr>
            <p:ph idx="1" type="body"/>
          </p:nvPr>
        </p:nvSpPr>
        <p:spPr>
          <a:xfrm>
            <a:off x="970200" y="1892548"/>
            <a:ext cx="10251600" cy="36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 sz="2300"/>
              <a:t>2-hour session every Friday</a:t>
            </a:r>
            <a:endParaRPr sz="23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 sz="2300"/>
              <a:t>Intended to provide hands-on experience with programming</a:t>
            </a:r>
            <a:endParaRPr sz="2300"/>
          </a:p>
          <a:p>
            <a:pPr indent="-3746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○"/>
            </a:pPr>
            <a:r>
              <a:rPr lang="en-US" sz="2300"/>
              <a:t>Writing basic algorithms/data structures in Java</a:t>
            </a:r>
            <a:endParaRPr sz="2300"/>
          </a:p>
        </p:txBody>
      </p:sp>
      <p:sp>
        <p:nvSpPr>
          <p:cNvPr id="195" name="Google Shape;195;p29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CS2040 Labs</a:t>
            </a:r>
            <a:endParaRPr/>
          </a:p>
        </p:txBody>
      </p:sp>
      <p:sp>
        <p:nvSpPr>
          <p:cNvPr id="196" name="Google Shape;196;p29"/>
          <p:cNvSpPr txBox="1"/>
          <p:nvPr/>
        </p:nvSpPr>
        <p:spPr>
          <a:xfrm>
            <a:off x="7646675" y="3304650"/>
            <a:ext cx="3429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latin typeface="Lato"/>
                <a:ea typeface="Lato"/>
                <a:cs typeface="Lato"/>
                <a:sym typeface="Lato"/>
              </a:rPr>
              <a:t>:(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29"/>
          <p:cNvSpPr txBox="1"/>
          <p:nvPr>
            <p:ph idx="1" type="body"/>
          </p:nvPr>
        </p:nvSpPr>
        <p:spPr>
          <a:xfrm>
            <a:off x="970200" y="3620873"/>
            <a:ext cx="10251600" cy="36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746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300"/>
              <a:buChar char="●"/>
            </a:pPr>
            <a:r>
              <a:rPr lang="en-US" sz="2300"/>
              <a:t>One day assignments × 10</a:t>
            </a:r>
            <a:endParaRPr sz="23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 sz="2300"/>
              <a:t>Take home assignments × 4</a:t>
            </a:r>
            <a:endParaRPr sz="23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65"/>
          <p:cNvSpPr txBox="1"/>
          <p:nvPr>
            <p:ph type="title"/>
          </p:nvPr>
        </p:nvSpPr>
        <p:spPr>
          <a:xfrm>
            <a:off x="972600" y="843800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PrintStream (i.e. System.out)</a:t>
            </a:r>
            <a:endParaRPr/>
          </a:p>
        </p:txBody>
      </p:sp>
      <p:graphicFrame>
        <p:nvGraphicFramePr>
          <p:cNvPr id="457" name="Google Shape;457;p65"/>
          <p:cNvGraphicFramePr/>
          <p:nvPr/>
        </p:nvGraphicFramePr>
        <p:xfrm>
          <a:off x="404233" y="1905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{EB41CD07-7978-4A1D-9EB1-176C4E6EF555}</a:tableStyleId>
              </a:tblPr>
              <a:tblGrid>
                <a:gridCol w="3488275"/>
                <a:gridCol w="6863400"/>
                <a:gridCol w="1075600"/>
              </a:tblGrid>
              <a:tr h="508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solidFill>
                            <a:schemeClr val="lt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Method Signature</a:t>
                      </a:r>
                      <a:endParaRPr b="1" sz="1500">
                        <a:solidFill>
                          <a:schemeClr val="lt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solidFill>
                            <a:schemeClr val="lt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Description</a:t>
                      </a:r>
                      <a:endParaRPr b="1" sz="1500">
                        <a:solidFill>
                          <a:schemeClr val="lt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solidFill>
                            <a:schemeClr val="lt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Runtime</a:t>
                      </a:r>
                      <a:endParaRPr b="1" sz="1500">
                        <a:solidFill>
                          <a:schemeClr val="lt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>
                    <a:solidFill>
                      <a:schemeClr val="accent2"/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System.out.print(</a:t>
                      </a: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String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str)</a:t>
                      </a:r>
                      <a:endParaRPr sz="1500">
                        <a:solidFill>
                          <a:schemeClr val="accent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Prints a </a:t>
                      </a: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String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.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O(N)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</a:tr>
              <a:tr h="508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System.out.println(</a:t>
                      </a: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String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str)</a:t>
                      </a:r>
                      <a:endParaRPr sz="1500">
                        <a:solidFill>
                          <a:schemeClr val="accent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Prints a </a:t>
                      </a: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String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and then terminate the line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.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(Prints a </a:t>
                      </a: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String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, followed by a newline character ‘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\n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’)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O(N)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</a:tr>
              <a:tr h="508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System.out.printf(</a:t>
                      </a: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String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str)</a:t>
                      </a:r>
                      <a:endParaRPr sz="1500">
                        <a:solidFill>
                          <a:schemeClr val="accent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(Emulates the 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printf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function in C programming language.)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O(N)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</a:tr>
            </a:tbl>
          </a:graphicData>
        </a:graphic>
      </p:graphicFrame>
      <p:sp>
        <p:nvSpPr>
          <p:cNvPr id="458" name="Google Shape;458;p65"/>
          <p:cNvSpPr txBox="1"/>
          <p:nvPr/>
        </p:nvSpPr>
        <p:spPr>
          <a:xfrm>
            <a:off x="404283" y="4918433"/>
            <a:ext cx="11427200" cy="6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 refers to the length of the output.</a:t>
            </a:r>
            <a:endParaRPr sz="19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4A86E8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lang="en-US" sz="1900">
                <a:solidFill>
                  <a:schemeClr val="accent1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.ou</a:t>
            </a:r>
            <a:r>
              <a:rPr lang="en-US" sz="1900">
                <a:solidFill>
                  <a:schemeClr val="accent1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t</a:t>
            </a:r>
            <a:r>
              <a:rPr lang="en-US" sz="19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is an instance of the </a:t>
            </a:r>
            <a:r>
              <a:rPr lang="en-US" sz="1900">
                <a:solidFill>
                  <a:srgbClr val="4A86E8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PrintStream</a:t>
            </a:r>
            <a:r>
              <a:rPr lang="en-US" sz="19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class.</a:t>
            </a:r>
            <a:endParaRPr sz="19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You can refer to the API documentation on </a:t>
            </a:r>
            <a:r>
              <a:rPr lang="en-US" sz="19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PrintStream</a:t>
            </a:r>
            <a:r>
              <a:rPr lang="en-US" sz="19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to explore more methods.</a:t>
            </a:r>
            <a:endParaRPr sz="19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66"/>
          <p:cNvSpPr txBox="1"/>
          <p:nvPr>
            <p:ph type="title"/>
          </p:nvPr>
        </p:nvSpPr>
        <p:spPr>
          <a:xfrm>
            <a:off x="972600" y="843800"/>
            <a:ext cx="10251600" cy="71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String API</a:t>
            </a:r>
            <a:endParaRPr/>
          </a:p>
        </p:txBody>
      </p:sp>
      <p:sp>
        <p:nvSpPr>
          <p:cNvPr id="464" name="Google Shape;464;p66"/>
          <p:cNvSpPr txBox="1"/>
          <p:nvPr>
            <p:ph idx="1" type="body"/>
          </p:nvPr>
        </p:nvSpPr>
        <p:spPr>
          <a:xfrm>
            <a:off x="972600" y="2049033"/>
            <a:ext cx="10251600" cy="4338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-43815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Represents a “string” of characters</a:t>
            </a:r>
            <a:endParaRPr b="1"/>
          </a:p>
          <a:p>
            <a:pPr indent="-425450" lvl="1" marL="12192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US"/>
              <a:t>Found in the </a:t>
            </a:r>
            <a:r>
              <a:rPr lang="en-US"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java.lang</a:t>
            </a:r>
            <a:r>
              <a:rPr lang="en-US"/>
              <a:t> package, imported by default</a:t>
            </a:r>
            <a:endParaRPr/>
          </a:p>
          <a:p>
            <a:pPr indent="-42545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-US" u="sng"/>
              <a:t>Immutable</a:t>
            </a:r>
            <a:endParaRPr/>
          </a:p>
          <a:p>
            <a:pPr indent="-42545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US"/>
              <a:t>Once created, value will never change</a:t>
            </a:r>
            <a:endParaRPr/>
          </a:p>
          <a:p>
            <a:pPr indent="-42545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US"/>
              <a:t>All “modifying” methods (e.g. </a:t>
            </a:r>
            <a:r>
              <a:rPr lang="en-US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.substring(), .trim()</a:t>
            </a:r>
            <a:r>
              <a:rPr lang="en-US"/>
              <a:t>) construct copies.</a:t>
            </a:r>
            <a:endParaRPr/>
          </a:p>
          <a:p>
            <a:pPr indent="-42545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/>
              <a:t>Provides methods to manipulate Strings</a:t>
            </a:r>
            <a:endParaRPr/>
          </a:p>
          <a:p>
            <a:pPr indent="-42545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US"/>
              <a:t>Split up, take middle portion (substrings), trim whitespace, etc.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7"/>
          <p:cNvSpPr txBox="1"/>
          <p:nvPr>
            <p:ph type="title"/>
          </p:nvPr>
        </p:nvSpPr>
        <p:spPr>
          <a:xfrm>
            <a:off x="972600" y="843800"/>
            <a:ext cx="10251600" cy="71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String API</a:t>
            </a:r>
            <a:endParaRPr/>
          </a:p>
        </p:txBody>
      </p:sp>
      <p:graphicFrame>
        <p:nvGraphicFramePr>
          <p:cNvPr id="470" name="Google Shape;470;p67"/>
          <p:cNvGraphicFramePr/>
          <p:nvPr/>
        </p:nvGraphicFramePr>
        <p:xfrm>
          <a:off x="404233" y="1905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{EB41CD07-7978-4A1D-9EB1-176C4E6EF555}</a:tableStyleId>
              </a:tblPr>
              <a:tblGrid>
                <a:gridCol w="3502850"/>
                <a:gridCol w="6454500"/>
                <a:gridCol w="1469925"/>
              </a:tblGrid>
              <a:tr h="418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solidFill>
                            <a:schemeClr val="lt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Method Signature</a:t>
                      </a:r>
                      <a:endParaRPr b="1" sz="1500">
                        <a:solidFill>
                          <a:schemeClr val="lt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solidFill>
                            <a:schemeClr val="lt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Description</a:t>
                      </a:r>
                      <a:endParaRPr b="1" sz="1500">
                        <a:solidFill>
                          <a:schemeClr val="lt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solidFill>
                            <a:schemeClr val="lt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Runtime</a:t>
                      </a:r>
                      <a:endParaRPr b="1" sz="1500">
                        <a:solidFill>
                          <a:schemeClr val="lt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>
                    <a:solidFill>
                      <a:schemeClr val="accent2"/>
                    </a:solidFill>
                  </a:tcPr>
                </a:tc>
              </a:tr>
              <a:tr h="420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String[]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split(</a:t>
                      </a: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String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regex)</a:t>
                      </a:r>
                      <a:endParaRPr sz="1500">
                        <a:solidFill>
                          <a:schemeClr val="accent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Splits this string around matches of the given </a:t>
                      </a:r>
                      <a:r>
                        <a:rPr b="1"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regular expression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.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O(string-len)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</a:tr>
              <a:tr h="420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char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charAt(</a:t>
                      </a: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i)</a:t>
                      </a:r>
                      <a:endParaRPr sz="1500">
                        <a:solidFill>
                          <a:schemeClr val="accent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Returns the character value at the specified index (0-indexed).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O(1)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</a:tr>
              <a:tr h="639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String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concat(</a:t>
                      </a: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String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str)</a:t>
                      </a:r>
                      <a:endParaRPr sz="1500">
                        <a:solidFill>
                          <a:schemeClr val="accent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Concatenates the specified string to the end of this string.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(Does not modify the original string, as they are immutable in Java.)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O(result-len)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</a:tr>
              <a:tr h="420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length()</a:t>
                      </a:r>
                      <a:endParaRPr sz="1500">
                        <a:solidFill>
                          <a:schemeClr val="accent3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Returns the length of this string.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O(1)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</a:tr>
              <a:tr h="859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String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substring</a:t>
                      </a:r>
                      <a:b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</a:t>
                      </a: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beginIndex, </a:t>
                      </a: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endIndex)</a:t>
                      </a:r>
                      <a:endParaRPr sz="1500">
                        <a:solidFill>
                          <a:schemeClr val="accent3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Returns a string that is a substring of this string.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The substring begins at the specified 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beginIndex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and extends to the character at index 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endIndex - 1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.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O(result-len)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/>
                </a:tc>
              </a:tr>
            </a:tbl>
          </a:graphicData>
        </a:graphic>
      </p:graphicFrame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68"/>
          <p:cNvSpPr txBox="1"/>
          <p:nvPr>
            <p:ph type="title"/>
          </p:nvPr>
        </p:nvSpPr>
        <p:spPr>
          <a:xfrm>
            <a:off x="972600" y="843800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String API - Substrings</a:t>
            </a:r>
            <a:endParaRPr/>
          </a:p>
        </p:txBody>
      </p:sp>
      <p:sp>
        <p:nvSpPr>
          <p:cNvPr id="476" name="Google Shape;476;p68"/>
          <p:cNvSpPr txBox="1"/>
          <p:nvPr>
            <p:ph idx="1" type="body"/>
          </p:nvPr>
        </p:nvSpPr>
        <p:spPr>
          <a:xfrm>
            <a:off x="972600" y="2049033"/>
            <a:ext cx="10251600" cy="4338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-42545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"abc".subString(2)</a:t>
            </a:r>
            <a:r>
              <a:rPr lang="en-US" sz="1900"/>
              <a:t> -&gt; </a:t>
            </a: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"c"</a:t>
            </a:r>
            <a:r>
              <a:rPr lang="en-US" sz="1900"/>
              <a:t>. </a:t>
            </a:r>
            <a:endParaRPr sz="1900"/>
          </a:p>
          <a:p>
            <a:pPr indent="-42545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subString(n)</a:t>
            </a:r>
            <a:r>
              <a:rPr lang="en-US" sz="1900"/>
              <a:t> drops the first n characters/starts from the 0-indexed n-th character</a:t>
            </a:r>
            <a:endParaRPr sz="1900"/>
          </a:p>
          <a:p>
            <a:pPr indent="-42545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"abcdef".subString(2,4)</a:t>
            </a:r>
            <a:r>
              <a:rPr lang="en-US" sz="1900"/>
              <a:t> -&gt; </a:t>
            </a: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"cd"</a:t>
            </a:r>
            <a:endParaRPr sz="1900"/>
          </a:p>
          <a:p>
            <a:pPr indent="-42545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US" sz="1900"/>
              <a:t>Starts at index 2, ends </a:t>
            </a:r>
            <a:r>
              <a:rPr b="1" lang="en-US" sz="1900" u="sng"/>
              <a:t>BEFORE</a:t>
            </a:r>
            <a:r>
              <a:rPr lang="en-US" sz="1900"/>
              <a:t> index 4</a:t>
            </a:r>
            <a:endParaRPr b="1" sz="1900" u="sng"/>
          </a:p>
        </p:txBody>
      </p:sp>
      <p:graphicFrame>
        <p:nvGraphicFramePr>
          <p:cNvPr id="477" name="Google Shape;477;p68"/>
          <p:cNvGraphicFramePr/>
          <p:nvPr/>
        </p:nvGraphicFramePr>
        <p:xfrm>
          <a:off x="3455700" y="5258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{EB41CD07-7978-4A1D-9EB1-176C4E6EF555}</a:tableStyleId>
              </a:tblPr>
              <a:tblGrid>
                <a:gridCol w="880100"/>
                <a:gridCol w="880100"/>
                <a:gridCol w="880100"/>
                <a:gridCol w="880100"/>
                <a:gridCol w="880100"/>
                <a:gridCol w="8801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b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e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78" name="Google Shape;478;p68"/>
          <p:cNvSpPr txBox="1"/>
          <p:nvPr/>
        </p:nvSpPr>
        <p:spPr>
          <a:xfrm>
            <a:off x="3257550" y="4929200"/>
            <a:ext cx="274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onsolas"/>
                <a:ea typeface="Consolas"/>
                <a:cs typeface="Consolas"/>
                <a:sym typeface="Consolas"/>
              </a:rPr>
              <a:t>0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9" name="Google Shape;479;p68"/>
          <p:cNvSpPr txBox="1"/>
          <p:nvPr/>
        </p:nvSpPr>
        <p:spPr>
          <a:xfrm>
            <a:off x="4190053" y="4929200"/>
            <a:ext cx="274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onsolas"/>
                <a:ea typeface="Consolas"/>
                <a:cs typeface="Consolas"/>
                <a:sym typeface="Consolas"/>
              </a:rPr>
              <a:t>1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0" name="Google Shape;480;p68"/>
          <p:cNvSpPr txBox="1"/>
          <p:nvPr/>
        </p:nvSpPr>
        <p:spPr>
          <a:xfrm>
            <a:off x="5063478" y="4929200"/>
            <a:ext cx="274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onsolas"/>
                <a:ea typeface="Consolas"/>
                <a:cs typeface="Consolas"/>
                <a:sym typeface="Consolas"/>
              </a:rPr>
              <a:t>2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1" name="Google Shape;481;p68"/>
          <p:cNvSpPr txBox="1"/>
          <p:nvPr/>
        </p:nvSpPr>
        <p:spPr>
          <a:xfrm>
            <a:off x="5953118" y="4929200"/>
            <a:ext cx="274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onsolas"/>
                <a:ea typeface="Consolas"/>
                <a:cs typeface="Consolas"/>
                <a:sym typeface="Consolas"/>
              </a:rPr>
              <a:t>3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2" name="Google Shape;482;p68"/>
          <p:cNvSpPr txBox="1"/>
          <p:nvPr/>
        </p:nvSpPr>
        <p:spPr>
          <a:xfrm>
            <a:off x="6836093" y="4929200"/>
            <a:ext cx="274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onsolas"/>
                <a:ea typeface="Consolas"/>
                <a:cs typeface="Consolas"/>
                <a:sym typeface="Consolas"/>
              </a:rPr>
              <a:t>4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3" name="Google Shape;483;p68"/>
          <p:cNvSpPr txBox="1"/>
          <p:nvPr/>
        </p:nvSpPr>
        <p:spPr>
          <a:xfrm>
            <a:off x="7709540" y="4929200"/>
            <a:ext cx="274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onsolas"/>
                <a:ea typeface="Consolas"/>
                <a:cs typeface="Consolas"/>
                <a:sym typeface="Consolas"/>
              </a:rPr>
              <a:t>5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4" name="Google Shape;484;p68"/>
          <p:cNvSpPr txBox="1"/>
          <p:nvPr/>
        </p:nvSpPr>
        <p:spPr>
          <a:xfrm>
            <a:off x="8582990" y="4929200"/>
            <a:ext cx="274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onsolas"/>
                <a:ea typeface="Consolas"/>
                <a:cs typeface="Consolas"/>
                <a:sym typeface="Consolas"/>
              </a:rPr>
              <a:t>6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85" name="Google Shape;485;p68"/>
          <p:cNvCxnSpPr/>
          <p:nvPr/>
        </p:nvCxnSpPr>
        <p:spPr>
          <a:xfrm>
            <a:off x="5220650" y="5812150"/>
            <a:ext cx="1740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6" name="Google Shape;486;p68"/>
          <p:cNvSpPr txBox="1"/>
          <p:nvPr/>
        </p:nvSpPr>
        <p:spPr>
          <a:xfrm>
            <a:off x="5350385" y="5735950"/>
            <a:ext cx="15858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2100"/>
              </a:spcAft>
              <a:buNone/>
            </a:pPr>
            <a:r>
              <a:rPr lang="en-US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subString(2,4)</a:t>
            </a:r>
            <a:endParaRPr sz="90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69"/>
          <p:cNvSpPr txBox="1"/>
          <p:nvPr>
            <p:ph idx="1" type="body"/>
          </p:nvPr>
        </p:nvSpPr>
        <p:spPr>
          <a:xfrm>
            <a:off x="972600" y="2049033"/>
            <a:ext cx="10251600" cy="4338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-42545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M</a:t>
            </a:r>
            <a:r>
              <a:rPr lang="en-US" sz="1900"/>
              <a:t>ake sure the string is long enough first</a:t>
            </a:r>
            <a:endParaRPr sz="1900"/>
          </a:p>
          <a:p>
            <a:pPr indent="-42545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US" sz="19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"abc".subString(4)</a:t>
            </a:r>
            <a:r>
              <a:rPr lang="en-US" sz="1900"/>
              <a:t> will throw an error</a:t>
            </a:r>
            <a:endParaRPr sz="1900"/>
          </a:p>
          <a:p>
            <a:pPr indent="-42545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</a:pPr>
            <a:r>
              <a:rPr lang="en-US"/>
              <a:t>4 is past the end</a:t>
            </a:r>
            <a:endParaRPr/>
          </a:p>
          <a:p>
            <a:pPr indent="-42545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US" sz="19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"abcdef".subString(7,9)</a:t>
            </a:r>
            <a:r>
              <a:rPr lang="en-US" sz="1900"/>
              <a:t> will throw an error</a:t>
            </a:r>
            <a:endParaRPr sz="1900"/>
          </a:p>
          <a:p>
            <a:pPr indent="-42545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</a:pPr>
            <a:r>
              <a:rPr lang="en-US"/>
              <a:t>7,9 also past the end</a:t>
            </a:r>
            <a:endParaRPr/>
          </a:p>
          <a:p>
            <a:pPr indent="-42545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Alternatively, first perform a test such as</a:t>
            </a:r>
            <a:endParaRPr sz="1900"/>
          </a:p>
          <a:p>
            <a:pPr indent="-42545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US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s.</a:t>
            </a:r>
            <a:r>
              <a:rPr lang="en-US" sz="19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length() &gt;= &lt;expected-length&gt;</a:t>
            </a:r>
            <a:endParaRPr>
              <a:highlight>
                <a:srgbClr val="F3F3F3"/>
              </a:highlight>
            </a:endParaRPr>
          </a:p>
          <a:p>
            <a:pPr indent="-42545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US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s.</a:t>
            </a:r>
            <a:r>
              <a:rPr lang="en-US" sz="19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startsWith(&lt;some</a:t>
            </a:r>
            <a:r>
              <a:rPr lang="en-US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 prefix&gt;</a:t>
            </a:r>
            <a:r>
              <a:rPr lang="en-US" sz="19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900">
              <a:highlight>
                <a:srgbClr val="F3F3F3"/>
              </a:highlight>
            </a:endParaRPr>
          </a:p>
        </p:txBody>
      </p:sp>
      <p:sp>
        <p:nvSpPr>
          <p:cNvPr id="492" name="Google Shape;492;p69"/>
          <p:cNvSpPr txBox="1"/>
          <p:nvPr>
            <p:ph type="title"/>
          </p:nvPr>
        </p:nvSpPr>
        <p:spPr>
          <a:xfrm>
            <a:off x="972600" y="843800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String API - Substrings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70"/>
          <p:cNvSpPr txBox="1"/>
          <p:nvPr>
            <p:ph type="title"/>
          </p:nvPr>
        </p:nvSpPr>
        <p:spPr>
          <a:xfrm>
            <a:off x="972600" y="843800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String API: Equality and Comparison</a:t>
            </a:r>
            <a:endParaRPr/>
          </a:p>
        </p:txBody>
      </p:sp>
      <p:graphicFrame>
        <p:nvGraphicFramePr>
          <p:cNvPr id="498" name="Google Shape;498;p70"/>
          <p:cNvGraphicFramePr/>
          <p:nvPr/>
        </p:nvGraphicFramePr>
        <p:xfrm>
          <a:off x="404233" y="1905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{EB41CD07-7978-4A1D-9EB1-176C4E6EF555}</a:tableStyleId>
              </a:tblPr>
              <a:tblGrid>
                <a:gridCol w="3502850"/>
                <a:gridCol w="6454500"/>
                <a:gridCol w="1469925"/>
              </a:tblGrid>
              <a:tr h="418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solidFill>
                            <a:schemeClr val="lt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Method Signature</a:t>
                      </a:r>
                      <a:endParaRPr b="1" sz="1500">
                        <a:solidFill>
                          <a:schemeClr val="lt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solidFill>
                            <a:schemeClr val="lt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Description</a:t>
                      </a:r>
                      <a:endParaRPr b="1" sz="1500">
                        <a:solidFill>
                          <a:schemeClr val="lt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solidFill>
                            <a:schemeClr val="lt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Runtime</a:t>
                      </a:r>
                      <a:endParaRPr b="1" sz="1500">
                        <a:solidFill>
                          <a:schemeClr val="lt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>
                    <a:solidFill>
                      <a:schemeClr val="accent2"/>
                    </a:solidFill>
                  </a:tcPr>
                </a:tc>
              </a:tr>
              <a:tr h="1078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boolean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equals(</a:t>
                      </a: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Object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anObject)</a:t>
                      </a:r>
                      <a:endParaRPr sz="1500">
                        <a:solidFill>
                          <a:schemeClr val="accent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121900" marB="121900" marR="121900" marL="121900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Compares this string to the specified object.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(Normally used with a  </a:t>
                      </a: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String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parameter, to check if the values are the same.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sng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This is not the same as using </a:t>
                      </a:r>
                      <a:r>
                        <a:rPr lang="en-US" sz="1500" u="sng">
                          <a:solidFill>
                            <a:schemeClr val="accent1"/>
                          </a:solidFill>
                          <a:highlight>
                            <a:srgbClr val="F3F3F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==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)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O(shorter-len)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78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compareTo(</a:t>
                      </a:r>
                      <a:r>
                        <a:rPr lang="en-US" sz="1500">
                          <a:solidFill>
                            <a:schemeClr val="accent3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String 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other</a:t>
                      </a:r>
                      <a:r>
                        <a:rPr lang="en-US" sz="1500">
                          <a:solidFill>
                            <a:schemeClr val="accent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</a:t>
                      </a:r>
                      <a:endParaRPr sz="1500">
                        <a:solidFill>
                          <a:schemeClr val="accent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121900" marB="121900" marR="121900" marL="12190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Compares this string to the other String, in lexicographical (dictionary) ordering.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238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500"/>
                        <a:buFont typeface="Lato"/>
                        <a:buChar char="●"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this &lt; other : Returns negative value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238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500"/>
                        <a:buFont typeface="Lato"/>
                        <a:buChar char="●"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this = other : Returns 0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238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500"/>
                        <a:buFont typeface="Lato"/>
                        <a:buChar char="●"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this &gt; other : Returns positive value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O(shorter-len)</a:t>
                      </a:r>
                      <a:endParaRPr sz="15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121900" marB="121900" marR="121900" marL="12190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71"/>
          <p:cNvSpPr txBox="1"/>
          <p:nvPr>
            <p:ph type="title"/>
          </p:nvPr>
        </p:nvSpPr>
        <p:spPr>
          <a:xfrm>
            <a:off x="972600" y="843800"/>
            <a:ext cx="10251600" cy="71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String Equality: </a:t>
            </a:r>
            <a:r>
              <a:rPr lang="en-US"/>
              <a:t>Common Mistakes</a:t>
            </a:r>
            <a:endParaRPr/>
          </a:p>
        </p:txBody>
      </p:sp>
      <p:sp>
        <p:nvSpPr>
          <p:cNvPr id="504" name="Google Shape;504;p71"/>
          <p:cNvSpPr txBox="1"/>
          <p:nvPr>
            <p:ph idx="1" type="body"/>
          </p:nvPr>
        </p:nvSpPr>
        <p:spPr>
          <a:xfrm>
            <a:off x="972600" y="2049033"/>
            <a:ext cx="10251600" cy="4082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-45720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String/Object equality in Java</a:t>
            </a:r>
            <a:endParaRPr sz="2400"/>
          </a:p>
          <a:p>
            <a:pPr indent="-45720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a == b</a:t>
            </a:r>
            <a:r>
              <a:rPr lang="en-US" sz="2400"/>
              <a:t> tests </a:t>
            </a:r>
            <a:r>
              <a:rPr b="1" lang="en-US" sz="2400"/>
              <a:t>reference</a:t>
            </a:r>
            <a:r>
              <a:rPr lang="en-US" sz="2400"/>
              <a:t> equality</a:t>
            </a:r>
            <a:endParaRPr sz="2400"/>
          </a:p>
          <a:p>
            <a:pPr indent="-43815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</a:pPr>
            <a:r>
              <a:rPr lang="en-US" sz="2100"/>
              <a:t>If a and b point to the </a:t>
            </a:r>
            <a:r>
              <a:rPr b="1" lang="en-US" sz="2100"/>
              <a:t>same object in memory</a:t>
            </a:r>
            <a:endParaRPr sz="2100"/>
          </a:p>
          <a:p>
            <a:pPr indent="-43815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</a:pPr>
            <a:r>
              <a:rPr lang="en-US" sz="2100">
                <a:solidFill>
                  <a:srgbClr val="45818E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US" sz="21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 == (</a:t>
            </a:r>
            <a:r>
              <a:rPr lang="en-US" sz="2100">
                <a:solidFill>
                  <a:srgbClr val="45818E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"abc"</a:t>
            </a:r>
            <a:r>
              <a:rPr lang="en-US" sz="21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.substring(</a:t>
            </a:r>
            <a:r>
              <a:rPr lang="en-US" sz="2100">
                <a:solidFill>
                  <a:srgbClr val="B45F06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1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2100">
                <a:solidFill>
                  <a:srgbClr val="B45F06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1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r>
              <a:rPr lang="en-US" sz="2100"/>
              <a:t> (may) return false!</a:t>
            </a:r>
            <a:endParaRPr sz="2100"/>
          </a:p>
          <a:p>
            <a:pPr indent="-425450" lvl="3" marL="2438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/>
              <a:t>Even if both are “empty string” values</a:t>
            </a:r>
            <a:endParaRPr/>
          </a:p>
          <a:p>
            <a:pPr indent="-45720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a.equals(b)</a:t>
            </a:r>
            <a:r>
              <a:rPr lang="en-US" sz="2400"/>
              <a:t> tests </a:t>
            </a:r>
            <a:r>
              <a:rPr b="1" lang="en-US" sz="2400"/>
              <a:t>value</a:t>
            </a:r>
            <a:r>
              <a:rPr lang="en-US" sz="2400"/>
              <a:t> equality</a:t>
            </a:r>
            <a:endParaRPr sz="2400"/>
          </a:p>
          <a:p>
            <a:pPr indent="-43815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</a:pPr>
            <a:r>
              <a:rPr lang="en-US" sz="2100"/>
              <a:t>If a and b have </a:t>
            </a:r>
            <a:r>
              <a:rPr b="1" lang="en-US" sz="2100"/>
              <a:t>equal values</a:t>
            </a:r>
            <a:endParaRPr sz="2100"/>
          </a:p>
          <a:p>
            <a:pPr indent="-43815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</a:pPr>
            <a:r>
              <a:rPr lang="en-US" sz="2100"/>
              <a:t>Or </a:t>
            </a:r>
            <a:r>
              <a:rPr lang="en-US" sz="2100">
                <a:solidFill>
                  <a:srgbClr val="4A86E8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Objects</a:t>
            </a:r>
            <a:r>
              <a:rPr lang="en-US" sz="21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.equals(a, b)</a:t>
            </a:r>
            <a:r>
              <a:rPr lang="en-US" sz="2100"/>
              <a:t> if a is possibly null</a:t>
            </a:r>
            <a:endParaRPr sz="21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72"/>
          <p:cNvSpPr txBox="1"/>
          <p:nvPr>
            <p:ph type="title"/>
          </p:nvPr>
        </p:nvSpPr>
        <p:spPr>
          <a:xfrm>
            <a:off x="972600" y="843800"/>
            <a:ext cx="10251600" cy="71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Command Line / Terminal Usage</a:t>
            </a:r>
            <a:endParaRPr/>
          </a:p>
        </p:txBody>
      </p:sp>
      <p:sp>
        <p:nvSpPr>
          <p:cNvPr id="510" name="Google Shape;510;p72"/>
          <p:cNvSpPr txBox="1"/>
          <p:nvPr>
            <p:ph idx="1" type="body"/>
          </p:nvPr>
        </p:nvSpPr>
        <p:spPr>
          <a:xfrm>
            <a:off x="6293800" y="2049033"/>
            <a:ext cx="4930400" cy="4338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-42545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Useful to know how to compile and execute Java programs, from the CLI</a:t>
            </a:r>
            <a:endParaRPr sz="1900"/>
          </a:p>
        </p:txBody>
      </p:sp>
      <p:pic>
        <p:nvPicPr>
          <p:cNvPr id="511" name="Google Shape;511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2600" y="2049033"/>
            <a:ext cx="5123400" cy="4399733"/>
          </a:xfrm>
          <a:prstGeom prst="rect">
            <a:avLst/>
          </a:prstGeom>
          <a:noFill/>
          <a:ln>
            <a:noFill/>
          </a:ln>
        </p:spPr>
      </p:pic>
      <p:sp>
        <p:nvSpPr>
          <p:cNvPr id="512" name="Google Shape;512;p72"/>
          <p:cNvSpPr txBox="1"/>
          <p:nvPr/>
        </p:nvSpPr>
        <p:spPr>
          <a:xfrm>
            <a:off x="9875525" y="5829300"/>
            <a:ext cx="1731600" cy="857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Lato"/>
                <a:ea typeface="Lato"/>
                <a:cs typeface="Lato"/>
                <a:sym typeface="Lato"/>
              </a:rPr>
              <a:t>Images taken from CS2040 19/20 ST2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Lato"/>
                <a:ea typeface="Lato"/>
                <a:cs typeface="Lato"/>
                <a:sym typeface="Lato"/>
              </a:rPr>
              <a:t>Credits to Tzerbin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7" name="Google Shape;517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2600" y="2049033"/>
            <a:ext cx="5123400" cy="4399733"/>
          </a:xfrm>
          <a:prstGeom prst="rect">
            <a:avLst/>
          </a:prstGeom>
          <a:noFill/>
          <a:ln>
            <a:noFill/>
          </a:ln>
        </p:spPr>
      </p:pic>
      <p:sp>
        <p:nvSpPr>
          <p:cNvPr id="518" name="Google Shape;518;p73"/>
          <p:cNvSpPr/>
          <p:nvPr/>
        </p:nvSpPr>
        <p:spPr>
          <a:xfrm>
            <a:off x="3424133" y="2451367"/>
            <a:ext cx="1527200" cy="252800"/>
          </a:xfrm>
          <a:prstGeom prst="rect">
            <a:avLst/>
          </a:prstGeom>
          <a:noFill/>
          <a:ln cap="flat" cmpd="sng" w="19050">
            <a:solidFill>
              <a:srgbClr val="CC41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73"/>
          <p:cNvSpPr txBox="1"/>
          <p:nvPr>
            <p:ph idx="1" type="body"/>
          </p:nvPr>
        </p:nvSpPr>
        <p:spPr>
          <a:xfrm>
            <a:off x="6293800" y="2049033"/>
            <a:ext cx="4930400" cy="4338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-42545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Consolas"/>
              <a:buChar char="●"/>
            </a:pPr>
            <a:r>
              <a:rPr b="1" lang="en-US" sz="1900"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b="1" lang="en-US" sz="1900">
                <a:latin typeface="Consolas"/>
                <a:ea typeface="Consolas"/>
                <a:cs typeface="Consolas"/>
                <a:sym typeface="Consolas"/>
              </a:rPr>
              <a:t>d</a:t>
            </a:r>
            <a:endParaRPr b="1" sz="1900">
              <a:latin typeface="Consolas"/>
              <a:ea typeface="Consolas"/>
              <a:cs typeface="Consolas"/>
              <a:sym typeface="Consolas"/>
            </a:endParaRPr>
          </a:p>
          <a:p>
            <a:pPr indent="-42545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US" sz="1900"/>
              <a:t>Change Directory</a:t>
            </a:r>
            <a:endParaRPr sz="1900"/>
          </a:p>
          <a:p>
            <a:pPr indent="-42545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Consolas"/>
              <a:buChar char="●"/>
            </a:pPr>
            <a:r>
              <a:rPr b="1" lang="en-US" sz="1900">
                <a:latin typeface="Consolas"/>
                <a:ea typeface="Consolas"/>
                <a:cs typeface="Consolas"/>
                <a:sym typeface="Consolas"/>
              </a:rPr>
              <a:t>..</a:t>
            </a:r>
            <a:endParaRPr b="1" sz="1900">
              <a:latin typeface="Consolas"/>
              <a:ea typeface="Consolas"/>
              <a:cs typeface="Consolas"/>
              <a:sym typeface="Consolas"/>
            </a:endParaRPr>
          </a:p>
          <a:p>
            <a:pPr indent="-42545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US" sz="1900"/>
              <a:t>Parent Directory</a:t>
            </a:r>
            <a:endParaRPr sz="1900"/>
          </a:p>
        </p:txBody>
      </p:sp>
      <p:sp>
        <p:nvSpPr>
          <p:cNvPr id="520" name="Google Shape;520;p73"/>
          <p:cNvSpPr/>
          <p:nvPr/>
        </p:nvSpPr>
        <p:spPr>
          <a:xfrm>
            <a:off x="972600" y="2771300"/>
            <a:ext cx="3025600" cy="252800"/>
          </a:xfrm>
          <a:prstGeom prst="rect">
            <a:avLst/>
          </a:prstGeom>
          <a:noFill/>
          <a:ln cap="flat" cmpd="sng" w="19050">
            <a:solidFill>
              <a:srgbClr val="CC41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73"/>
          <p:cNvSpPr txBox="1"/>
          <p:nvPr>
            <p:ph type="title"/>
          </p:nvPr>
        </p:nvSpPr>
        <p:spPr>
          <a:xfrm>
            <a:off x="972600" y="843800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Command Line / Terminal Usage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6" name="Google Shape;526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2600" y="2049033"/>
            <a:ext cx="5123400" cy="4399733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p74"/>
          <p:cNvSpPr txBox="1"/>
          <p:nvPr>
            <p:ph idx="1" type="body"/>
          </p:nvPr>
        </p:nvSpPr>
        <p:spPr>
          <a:xfrm>
            <a:off x="6293800" y="2049033"/>
            <a:ext cx="4930400" cy="4338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-42545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Consolas"/>
              <a:buChar char="●"/>
            </a:pPr>
            <a:r>
              <a:rPr b="1" lang="en-US" sz="1900">
                <a:latin typeface="Consolas"/>
                <a:ea typeface="Consolas"/>
                <a:cs typeface="Consolas"/>
                <a:sym typeface="Consolas"/>
              </a:rPr>
              <a:t>dir</a:t>
            </a:r>
            <a:endParaRPr b="1" sz="1900">
              <a:latin typeface="Consolas"/>
              <a:ea typeface="Consolas"/>
              <a:cs typeface="Consolas"/>
              <a:sym typeface="Consolas"/>
            </a:endParaRPr>
          </a:p>
          <a:p>
            <a:pPr indent="-42545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US" sz="1900"/>
              <a:t>Print working directory</a:t>
            </a:r>
            <a:endParaRPr sz="1900"/>
          </a:p>
        </p:txBody>
      </p:sp>
      <p:sp>
        <p:nvSpPr>
          <p:cNvPr id="528" name="Google Shape;528;p74"/>
          <p:cNvSpPr/>
          <p:nvPr/>
        </p:nvSpPr>
        <p:spPr>
          <a:xfrm flipH="1">
            <a:off x="3988300" y="2723867"/>
            <a:ext cx="272400" cy="252800"/>
          </a:xfrm>
          <a:prstGeom prst="rect">
            <a:avLst/>
          </a:prstGeom>
          <a:noFill/>
          <a:ln cap="flat" cmpd="sng" w="19050">
            <a:solidFill>
              <a:srgbClr val="CC41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74"/>
          <p:cNvSpPr/>
          <p:nvPr/>
        </p:nvSpPr>
        <p:spPr>
          <a:xfrm flipH="1">
            <a:off x="972633" y="2976667"/>
            <a:ext cx="4134400" cy="1877600"/>
          </a:xfrm>
          <a:prstGeom prst="rect">
            <a:avLst/>
          </a:prstGeom>
          <a:noFill/>
          <a:ln cap="flat" cmpd="sng" w="19050">
            <a:solidFill>
              <a:srgbClr val="CC41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74"/>
          <p:cNvSpPr txBox="1"/>
          <p:nvPr>
            <p:ph type="title"/>
          </p:nvPr>
        </p:nvSpPr>
        <p:spPr>
          <a:xfrm>
            <a:off x="972600" y="843800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Command Line / Terminal Usage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idx="1" type="body"/>
          </p:nvPr>
        </p:nvSpPr>
        <p:spPr>
          <a:xfrm>
            <a:off x="970200" y="1892558"/>
            <a:ext cx="10251600" cy="30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746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300"/>
              <a:buChar char="●"/>
            </a:pPr>
            <a:r>
              <a:rPr lang="en-US" sz="2100"/>
              <a:t>One-day assignments</a:t>
            </a:r>
            <a:endParaRPr sz="2100"/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-US" sz="2100"/>
              <a:t>Solve one problem (1.5%) every week</a:t>
            </a:r>
            <a:endParaRPr sz="2100"/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-US" sz="2100"/>
              <a:t>Released on 8am every Friday</a:t>
            </a:r>
            <a:endParaRPr sz="2100"/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-US" sz="2100"/>
              <a:t>Finish by 8am next day</a:t>
            </a:r>
            <a:endParaRPr sz="2100"/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-US" sz="2100"/>
              <a:t>Ideally completed and “doable” within the lab itself</a:t>
            </a:r>
            <a:endParaRPr sz="2100"/>
          </a:p>
        </p:txBody>
      </p:sp>
      <p:sp>
        <p:nvSpPr>
          <p:cNvPr id="203" name="Google Shape;203;p30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CS2040 Labs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2600" y="2049033"/>
            <a:ext cx="5123400" cy="4399733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75"/>
          <p:cNvSpPr txBox="1"/>
          <p:nvPr>
            <p:ph idx="1" type="body"/>
          </p:nvPr>
        </p:nvSpPr>
        <p:spPr>
          <a:xfrm>
            <a:off x="6293800" y="2049033"/>
            <a:ext cx="4930400" cy="4338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-40640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nsolas"/>
              <a:buChar char="●"/>
            </a:pPr>
            <a:r>
              <a:rPr b="1" lang="en-US" sz="1600">
                <a:latin typeface="Consolas"/>
                <a:ea typeface="Consolas"/>
                <a:cs typeface="Consolas"/>
                <a:sym typeface="Consolas"/>
              </a:rPr>
              <a:t>javac</a:t>
            </a:r>
            <a:endParaRPr b="1" sz="1600">
              <a:latin typeface="Consolas"/>
              <a:ea typeface="Consolas"/>
              <a:cs typeface="Consolas"/>
              <a:sym typeface="Consolas"/>
            </a:endParaRPr>
          </a:p>
          <a:p>
            <a:pPr indent="-40640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US" sz="1600"/>
              <a:t>Compile Java files</a:t>
            </a:r>
            <a:endParaRPr sz="1600"/>
          </a:p>
          <a:p>
            <a:pPr indent="-40640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US" sz="1600"/>
              <a:t>Full file name with filename extention (</a:t>
            </a:r>
            <a:r>
              <a:rPr b="1" lang="en-US" sz="1600">
                <a:latin typeface="Consolas"/>
                <a:ea typeface="Consolas"/>
                <a:cs typeface="Consolas"/>
                <a:sym typeface="Consolas"/>
              </a:rPr>
              <a:t>.java</a:t>
            </a:r>
            <a:r>
              <a:rPr lang="en-US" sz="1600"/>
              <a:t>) is needed</a:t>
            </a:r>
            <a:endParaRPr sz="1600"/>
          </a:p>
          <a:p>
            <a:pPr indent="-40640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US" sz="1600"/>
              <a:t>No output means compiled successfully</a:t>
            </a:r>
            <a:endParaRPr sz="1600"/>
          </a:p>
          <a:p>
            <a:pPr indent="-40640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US" sz="1600"/>
              <a:t>Each class is compiled into its own </a:t>
            </a:r>
            <a:r>
              <a:rPr b="1" lang="en-US" sz="1600">
                <a:latin typeface="Consolas"/>
                <a:ea typeface="Consolas"/>
                <a:cs typeface="Consolas"/>
                <a:sym typeface="Consolas"/>
              </a:rPr>
              <a:t>.class</a:t>
            </a:r>
            <a:r>
              <a:rPr lang="en-US" sz="1600"/>
              <a:t> file.</a:t>
            </a:r>
            <a:endParaRPr sz="1600"/>
          </a:p>
        </p:txBody>
      </p:sp>
      <p:sp>
        <p:nvSpPr>
          <p:cNvPr id="537" name="Google Shape;537;p75"/>
          <p:cNvSpPr/>
          <p:nvPr/>
        </p:nvSpPr>
        <p:spPr>
          <a:xfrm flipH="1">
            <a:off x="4007633" y="4941767"/>
            <a:ext cx="1206400" cy="252800"/>
          </a:xfrm>
          <a:prstGeom prst="rect">
            <a:avLst/>
          </a:prstGeom>
          <a:noFill/>
          <a:ln cap="flat" cmpd="sng" w="19050">
            <a:solidFill>
              <a:srgbClr val="CC41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75"/>
          <p:cNvSpPr txBox="1"/>
          <p:nvPr>
            <p:ph type="title"/>
          </p:nvPr>
        </p:nvSpPr>
        <p:spPr>
          <a:xfrm>
            <a:off x="972600" y="843800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Command Line / Terminal Usage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3" name="Google Shape;543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2600" y="2049033"/>
            <a:ext cx="5123400" cy="4399733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p76"/>
          <p:cNvSpPr txBox="1"/>
          <p:nvPr>
            <p:ph idx="1" type="body"/>
          </p:nvPr>
        </p:nvSpPr>
        <p:spPr>
          <a:xfrm>
            <a:off x="6293800" y="2049033"/>
            <a:ext cx="4930400" cy="4338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-40640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nsolas"/>
              <a:buChar char="●"/>
            </a:pPr>
            <a:r>
              <a:rPr b="1" lang="en-US" sz="16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java</a:t>
            </a:r>
            <a:endParaRPr b="1" sz="1600">
              <a:highlight>
                <a:srgbClr val="F3F3F3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40640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US" sz="1600"/>
              <a:t>Execute Java programs</a:t>
            </a:r>
            <a:endParaRPr sz="1600"/>
          </a:p>
          <a:p>
            <a:pPr indent="-40640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-US" sz="1600"/>
              <a:t>No</a:t>
            </a:r>
            <a:r>
              <a:rPr lang="en-US" sz="1600"/>
              <a:t> filename extension (</a:t>
            </a:r>
            <a:r>
              <a:rPr b="1" lang="en-US" sz="1600">
                <a:latin typeface="Consolas"/>
                <a:ea typeface="Consolas"/>
                <a:cs typeface="Consolas"/>
                <a:sym typeface="Consolas"/>
              </a:rPr>
              <a:t>.java</a:t>
            </a:r>
            <a:r>
              <a:rPr lang="en-US" sz="1600"/>
              <a:t>, </a:t>
            </a:r>
            <a:r>
              <a:rPr b="1" lang="en-US" sz="1600">
                <a:latin typeface="Consolas"/>
                <a:ea typeface="Consolas"/>
                <a:cs typeface="Consolas"/>
                <a:sym typeface="Consolas"/>
              </a:rPr>
              <a:t>.class</a:t>
            </a:r>
            <a:r>
              <a:rPr lang="en-US" sz="1600"/>
              <a:t>)should be provided</a:t>
            </a:r>
            <a:endParaRPr sz="1600"/>
          </a:p>
          <a:p>
            <a:pPr indent="-40640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nsolas"/>
              <a:buChar char="●"/>
            </a:pPr>
            <a:r>
              <a:rPr lang="en-US" sz="1600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endParaRPr sz="1600">
              <a:highlight>
                <a:srgbClr val="F3F3F3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40640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US" sz="1600"/>
              <a:t>Input direction</a:t>
            </a:r>
            <a:endParaRPr sz="1600"/>
          </a:p>
          <a:p>
            <a:pPr indent="-40640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US" sz="1600"/>
              <a:t>For providing input from a file</a:t>
            </a:r>
            <a:endParaRPr sz="1600"/>
          </a:p>
          <a:p>
            <a:pPr indent="-40640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US" sz="1600"/>
              <a:t>Allows you to save your input in a file to avoid retyping input each time you test your program</a:t>
            </a:r>
            <a:endParaRPr sz="1600"/>
          </a:p>
        </p:txBody>
      </p:sp>
      <p:sp>
        <p:nvSpPr>
          <p:cNvPr id="545" name="Google Shape;545;p76"/>
          <p:cNvSpPr/>
          <p:nvPr/>
        </p:nvSpPr>
        <p:spPr>
          <a:xfrm flipH="1">
            <a:off x="3997700" y="5223867"/>
            <a:ext cx="1800000" cy="252800"/>
          </a:xfrm>
          <a:prstGeom prst="rect">
            <a:avLst/>
          </a:prstGeom>
          <a:noFill/>
          <a:ln cap="flat" cmpd="sng" w="19050">
            <a:solidFill>
              <a:srgbClr val="CC41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76"/>
          <p:cNvSpPr/>
          <p:nvPr/>
        </p:nvSpPr>
        <p:spPr>
          <a:xfrm flipH="1">
            <a:off x="3997700" y="5680000"/>
            <a:ext cx="1800000" cy="252800"/>
          </a:xfrm>
          <a:prstGeom prst="rect">
            <a:avLst/>
          </a:prstGeom>
          <a:noFill/>
          <a:ln cap="flat" cmpd="sng" w="19050">
            <a:solidFill>
              <a:srgbClr val="CC41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76"/>
          <p:cNvSpPr txBox="1"/>
          <p:nvPr>
            <p:ph type="title"/>
          </p:nvPr>
        </p:nvSpPr>
        <p:spPr>
          <a:xfrm>
            <a:off x="972600" y="843800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Command Line / Terminal Usage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77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One-Day Assignment 0 – Pea Soup</a:t>
            </a:r>
            <a:endParaRPr/>
          </a:p>
        </p:txBody>
      </p:sp>
      <p:sp>
        <p:nvSpPr>
          <p:cNvPr id="553" name="Google Shape;553;p77"/>
          <p:cNvSpPr txBox="1"/>
          <p:nvPr>
            <p:ph idx="1" type="body"/>
          </p:nvPr>
        </p:nvSpPr>
        <p:spPr>
          <a:xfrm>
            <a:off x="970200" y="1892558"/>
            <a:ext cx="10251600" cy="30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First one-day assignment</a:t>
            </a:r>
            <a:endParaRPr/>
          </a:p>
          <a:p>
            <a:pPr indent="-3492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US"/>
              <a:t>Ungraded :)</a:t>
            </a:r>
            <a:endParaRPr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Found at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https://nus.kattis.com/problems/peasoup</a:t>
            </a:r>
            <a:br>
              <a:rPr lang="en-US"/>
            </a:br>
            <a:endParaRPr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Future assignments will be found on the main Kattis course page at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https://nus.kattis.com/courses/CS2040S/CS2040S_S1_AY2021</a:t>
            </a:r>
            <a:r>
              <a:rPr lang="en-US"/>
              <a:t>.</a:t>
            </a:r>
            <a:endParaRPr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Writing pseudocode for this assignment is not necessary, but will be required from the next one-day assignment onwards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78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One-Day Assignment 0 – Pea Soup</a:t>
            </a:r>
            <a:endParaRPr/>
          </a:p>
        </p:txBody>
      </p:sp>
      <p:sp>
        <p:nvSpPr>
          <p:cNvPr id="559" name="Google Shape;559;p78"/>
          <p:cNvSpPr txBox="1"/>
          <p:nvPr>
            <p:ph idx="1" type="body"/>
          </p:nvPr>
        </p:nvSpPr>
        <p:spPr>
          <a:xfrm>
            <a:off x="970200" y="1892558"/>
            <a:ext cx="10251600" cy="30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Given a list of restaurants, and their menus:</a:t>
            </a:r>
            <a:endParaRPr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Determine &amp; print the </a:t>
            </a:r>
            <a:r>
              <a:rPr b="1" lang="en-US"/>
              <a:t>first</a:t>
            </a:r>
            <a:r>
              <a:rPr lang="en-US"/>
              <a:t> restaurant appearing in the list that:</a:t>
            </a:r>
            <a:endParaRPr/>
          </a:p>
          <a:p>
            <a:pPr indent="-3492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US"/>
              <a:t>Offers both “pea soup” and “pancakes” on their menu</a:t>
            </a:r>
            <a:endParaRPr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Should be the exact strings </a:t>
            </a:r>
            <a:r>
              <a:rPr lang="en-US">
                <a:solidFill>
                  <a:srgbClr val="45818E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US">
                <a:solidFill>
                  <a:srgbClr val="45818E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pea soup</a:t>
            </a:r>
            <a:r>
              <a:rPr lang="en-US">
                <a:solidFill>
                  <a:srgbClr val="45818E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US"/>
              <a:t> and </a:t>
            </a:r>
            <a:r>
              <a:rPr lang="en-US">
                <a:solidFill>
                  <a:srgbClr val="45818E"/>
                </a:solidFill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"pancakes"</a:t>
            </a:r>
            <a:endParaRPr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Even if a menu item contains the substring “pea soup” or “pancakes”, ignore it</a:t>
            </a:r>
            <a:endParaRPr/>
          </a:p>
          <a:p>
            <a:pPr indent="-3492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US"/>
              <a:t>(see Sample Input 2)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21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79"/>
          <p:cNvSpPr txBox="1"/>
          <p:nvPr>
            <p:ph type="title"/>
          </p:nvPr>
        </p:nvSpPr>
        <p:spPr>
          <a:xfrm>
            <a:off x="972600" y="843800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Assignment Guidelines</a:t>
            </a:r>
            <a:endParaRPr/>
          </a:p>
        </p:txBody>
      </p:sp>
      <p:sp>
        <p:nvSpPr>
          <p:cNvPr id="566" name="Google Shape;566;p79"/>
          <p:cNvSpPr txBox="1"/>
          <p:nvPr>
            <p:ph idx="1" type="body"/>
          </p:nvPr>
        </p:nvSpPr>
        <p:spPr>
          <a:xfrm>
            <a:off x="972600" y="2252225"/>
            <a:ext cx="10251600" cy="4149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-45720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Include your </a:t>
            </a:r>
            <a:r>
              <a:rPr b="1" lang="en-US" sz="2400">
                <a:solidFill>
                  <a:srgbClr val="CC4125"/>
                </a:solidFill>
              </a:rPr>
              <a:t>name</a:t>
            </a:r>
            <a:r>
              <a:rPr lang="en-US" sz="2400"/>
              <a:t> and </a:t>
            </a:r>
            <a:r>
              <a:rPr b="1" lang="en-US" sz="2400">
                <a:solidFill>
                  <a:srgbClr val="CC4125"/>
                </a:solidFill>
              </a:rPr>
              <a:t>student number</a:t>
            </a:r>
            <a:endParaRPr sz="2400"/>
          </a:p>
          <a:p>
            <a:pPr indent="-45720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In comments at the top of your code</a:t>
            </a:r>
            <a:endParaRPr sz="2400"/>
          </a:p>
          <a:p>
            <a:pPr indent="-45720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You are allowed (and encouraged) to discuss </a:t>
            </a:r>
            <a:r>
              <a:rPr b="1" lang="en-US" sz="2400" u="sng"/>
              <a:t>algorithms</a:t>
            </a:r>
            <a:endParaRPr b="1" sz="2400" u="sng"/>
          </a:p>
          <a:p>
            <a:pPr indent="-43815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-US" sz="2100"/>
              <a:t>If so, list down all your collaborators in your source code comments</a:t>
            </a:r>
            <a:endParaRPr sz="2100"/>
          </a:p>
          <a:p>
            <a:pPr indent="-45720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ts val="2400"/>
              <a:buChar char="●"/>
            </a:pPr>
            <a:r>
              <a:rPr b="1" lang="en-US" sz="2400">
                <a:solidFill>
                  <a:srgbClr val="CC4125"/>
                </a:solidFill>
              </a:rPr>
              <a:t>You are NOT allowed to: (see Lecture 0 slide 18)</a:t>
            </a:r>
            <a:endParaRPr b="1" sz="2400">
              <a:solidFill>
                <a:srgbClr val="CC4125"/>
              </a:solidFill>
            </a:endParaRPr>
          </a:p>
          <a:p>
            <a:pPr indent="-43815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ts val="2100"/>
              <a:buChar char="○"/>
            </a:pPr>
            <a:r>
              <a:rPr b="1" lang="en-US" sz="2100">
                <a:solidFill>
                  <a:srgbClr val="CC4125"/>
                </a:solidFill>
              </a:rPr>
              <a:t>Copy another person’s code</a:t>
            </a:r>
            <a:endParaRPr b="1" sz="2100">
              <a:solidFill>
                <a:srgbClr val="CC4125"/>
              </a:solidFill>
            </a:endParaRPr>
          </a:p>
          <a:p>
            <a:pPr indent="-43815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ts val="2100"/>
              <a:buChar char="○"/>
            </a:pPr>
            <a:r>
              <a:rPr b="1" lang="en-US" sz="2100">
                <a:solidFill>
                  <a:srgbClr val="CC4125"/>
                </a:solidFill>
              </a:rPr>
              <a:t>Look at/Reference another person’s code</a:t>
            </a:r>
            <a:endParaRPr b="1" sz="2100">
              <a:solidFill>
                <a:srgbClr val="CC4125"/>
              </a:solidFill>
            </a:endParaRPr>
          </a:p>
          <a:p>
            <a:pPr indent="-43815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ts val="2100"/>
              <a:buChar char="○"/>
            </a:pPr>
            <a:r>
              <a:rPr b="1" lang="en-US" sz="2100">
                <a:solidFill>
                  <a:srgbClr val="CC4125"/>
                </a:solidFill>
              </a:rPr>
              <a:t>Use another person’s code as a base for your own code</a:t>
            </a:r>
            <a:endParaRPr b="1" sz="2100">
              <a:solidFill>
                <a:srgbClr val="CC4125"/>
              </a:solidFill>
            </a:endParaRPr>
          </a:p>
          <a:p>
            <a:pPr indent="-45720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Plagiarism checks </a:t>
            </a:r>
            <a:r>
              <a:rPr i="1" lang="en-US" sz="2400"/>
              <a:t>will</a:t>
            </a:r>
            <a:r>
              <a:rPr lang="en-US" sz="2400"/>
              <a:t> be in place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/>
          <p:nvPr>
            <p:ph idx="1" type="body"/>
          </p:nvPr>
        </p:nvSpPr>
        <p:spPr>
          <a:xfrm>
            <a:off x="970200" y="1892558"/>
            <a:ext cx="10251600" cy="30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746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300"/>
              <a:buChar char="●"/>
            </a:pPr>
            <a:r>
              <a:rPr lang="en-US"/>
              <a:t>Take-home assignments</a:t>
            </a:r>
            <a:endParaRPr/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-US" sz="2100"/>
              <a:t>2 problems per assignment (2 × 1.5%)</a:t>
            </a:r>
            <a:endParaRPr sz="2100"/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-US" sz="2100"/>
              <a:t>Total of 4 assignments</a:t>
            </a:r>
            <a:endParaRPr sz="2100"/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-US" sz="2100"/>
              <a:t>2 weeks to complete</a:t>
            </a:r>
            <a:endParaRPr sz="2100"/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-US" sz="2100"/>
              <a:t>Generally more challenging</a:t>
            </a:r>
            <a:endParaRPr sz="2100"/>
          </a:p>
        </p:txBody>
      </p:sp>
      <p:sp>
        <p:nvSpPr>
          <p:cNvPr id="209" name="Google Shape;209;p31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CS2040 Labs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/>
          <p:nvPr>
            <p:ph idx="1" type="body"/>
          </p:nvPr>
        </p:nvSpPr>
        <p:spPr>
          <a:xfrm>
            <a:off x="970200" y="1892558"/>
            <a:ext cx="10251600" cy="301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87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 sz="2500"/>
              <a:t>1st part of labs (max. 30 min): short lesson</a:t>
            </a:r>
            <a:endParaRPr sz="2500"/>
          </a:p>
          <a:p>
            <a:pPr indent="-3746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AutoNum type="alphaLcPeriod"/>
            </a:pPr>
            <a:r>
              <a:rPr lang="en-US" sz="2300"/>
              <a:t>Cover answers for the previous session’s assignments</a:t>
            </a:r>
            <a:endParaRPr sz="2300"/>
          </a:p>
          <a:p>
            <a:pPr indent="-3746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■"/>
            </a:pPr>
            <a:r>
              <a:rPr lang="en-US" sz="2300"/>
              <a:t>(one-day, and take-home, where applicable)</a:t>
            </a:r>
            <a:endParaRPr sz="2300"/>
          </a:p>
          <a:p>
            <a:pPr indent="-3746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AutoNum type="alphaLcPeriod"/>
            </a:pPr>
            <a:r>
              <a:rPr lang="en-US" sz="2300"/>
              <a:t>Cover relevant Java API for the session’s given topic</a:t>
            </a:r>
            <a:endParaRPr sz="2300"/>
          </a:p>
          <a:p>
            <a:pPr indent="-3746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AutoNum type="alphaLcPeriod"/>
            </a:pPr>
            <a:r>
              <a:rPr lang="en-US" sz="2300"/>
              <a:t>Brief discussion of the one-day assignment</a:t>
            </a:r>
            <a:endParaRPr sz="2300"/>
          </a:p>
        </p:txBody>
      </p:sp>
      <p:sp>
        <p:nvSpPr>
          <p:cNvPr id="216" name="Google Shape;216;p32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 Structure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/>
          <p:nvPr>
            <p:ph type="title"/>
          </p:nvPr>
        </p:nvSpPr>
        <p:spPr>
          <a:xfrm>
            <a:off x="972600" y="914625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 Structure</a:t>
            </a:r>
            <a:endParaRPr/>
          </a:p>
        </p:txBody>
      </p:sp>
      <p:sp>
        <p:nvSpPr>
          <p:cNvPr id="223" name="Google Shape;223;p33"/>
          <p:cNvSpPr txBox="1"/>
          <p:nvPr>
            <p:ph idx="1" type="body"/>
          </p:nvPr>
        </p:nvSpPr>
        <p:spPr>
          <a:xfrm>
            <a:off x="970200" y="1892547"/>
            <a:ext cx="10251600" cy="4219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873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 sz="2500"/>
              <a:t>2</a:t>
            </a:r>
            <a:r>
              <a:rPr baseline="30000" lang="en-US" sz="2500"/>
              <a:t>nd</a:t>
            </a:r>
            <a:r>
              <a:rPr lang="en-US" sz="2500"/>
              <a:t> part of labs: solving the one-day assignment (graded)</a:t>
            </a:r>
            <a:endParaRPr sz="2500"/>
          </a:p>
          <a:p>
            <a:pPr indent="-3746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AutoNum type="alphaLcPeriod"/>
            </a:pPr>
            <a:r>
              <a:rPr lang="en-US" sz="2300"/>
              <a:t>First 20-30 minutes:</a:t>
            </a:r>
            <a:endParaRPr sz="2300"/>
          </a:p>
          <a:p>
            <a:pPr indent="-3746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■"/>
            </a:pPr>
            <a:r>
              <a:rPr lang="en-US" sz="2300"/>
              <a:t>Plan how to solve the assignment</a:t>
            </a:r>
            <a:endParaRPr sz="2300"/>
          </a:p>
          <a:p>
            <a:pPr indent="-3746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■"/>
            </a:pPr>
            <a:r>
              <a:rPr lang="en-US" sz="2300"/>
              <a:t>Express it in terms of pseudocode</a:t>
            </a:r>
            <a:endParaRPr sz="2300"/>
          </a:p>
          <a:p>
            <a:pPr indent="-3746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■"/>
            </a:pPr>
            <a:r>
              <a:rPr lang="en-US" sz="2300"/>
              <a:t>Show pseudocode to to the TAs</a:t>
            </a:r>
            <a:endParaRPr sz="2300"/>
          </a:p>
          <a:p>
            <a:pPr indent="-3746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AutoNum type="alphaLcPeriod"/>
            </a:pPr>
            <a:r>
              <a:rPr lang="en-US" sz="2300"/>
              <a:t>Allowed to discuss at algorithm level with other students</a:t>
            </a:r>
            <a:endParaRPr sz="2300"/>
          </a:p>
          <a:p>
            <a:pPr indent="-3746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■"/>
            </a:pPr>
            <a:r>
              <a:rPr lang="en-US" sz="2300"/>
              <a:t>But no discussing/sharing of </a:t>
            </a:r>
            <a:r>
              <a:rPr b="1" lang="en-US" sz="2300" u="sng"/>
              <a:t>code</a:t>
            </a:r>
            <a:endParaRPr b="1" sz="2300" u="sng"/>
          </a:p>
          <a:p>
            <a:pPr indent="-3746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AutoNum type="alphaLcPeriod"/>
            </a:pPr>
            <a:r>
              <a:rPr lang="en-US" sz="2300"/>
              <a:t>Can continue working on the assignment after the lab if necessary</a:t>
            </a:r>
            <a:endParaRPr sz="23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4"/>
          <p:cNvSpPr txBox="1"/>
          <p:nvPr>
            <p:ph type="title"/>
          </p:nvPr>
        </p:nvSpPr>
        <p:spPr>
          <a:xfrm>
            <a:off x="970200" y="912975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 Policy</a:t>
            </a:r>
            <a:endParaRPr/>
          </a:p>
        </p:txBody>
      </p:sp>
      <p:sp>
        <p:nvSpPr>
          <p:cNvPr id="229" name="Google Shape;229;p34"/>
          <p:cNvSpPr txBox="1"/>
          <p:nvPr>
            <p:ph idx="1" type="body"/>
          </p:nvPr>
        </p:nvSpPr>
        <p:spPr>
          <a:xfrm>
            <a:off x="972600" y="2049033"/>
            <a:ext cx="10251600" cy="4338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-45720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ts val="2400"/>
              <a:buChar char="●"/>
            </a:pPr>
            <a:r>
              <a:rPr b="1" lang="en-US" sz="2400">
                <a:solidFill>
                  <a:srgbClr val="CC4125"/>
                </a:solidFill>
              </a:rPr>
              <a:t>You are NOT allowed to:</a:t>
            </a:r>
            <a:endParaRPr b="1" sz="2400">
              <a:solidFill>
                <a:srgbClr val="CC4125"/>
              </a:solidFill>
            </a:endParaRPr>
          </a:p>
          <a:p>
            <a:pPr indent="-45720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ts val="2400"/>
              <a:buChar char="○"/>
            </a:pPr>
            <a:r>
              <a:rPr b="1" lang="en-US" sz="2400">
                <a:solidFill>
                  <a:srgbClr val="CC4125"/>
                </a:solidFill>
              </a:rPr>
              <a:t>Copy another person’s code</a:t>
            </a:r>
            <a:endParaRPr b="1" sz="2400">
              <a:solidFill>
                <a:srgbClr val="CC4125"/>
              </a:solidFill>
            </a:endParaRPr>
          </a:p>
          <a:p>
            <a:pPr indent="-45720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ts val="2400"/>
              <a:buChar char="○"/>
            </a:pPr>
            <a:r>
              <a:rPr b="1" lang="en-US" sz="2400">
                <a:solidFill>
                  <a:srgbClr val="CC4125"/>
                </a:solidFill>
              </a:rPr>
              <a:t>Look at another person’s code</a:t>
            </a:r>
            <a:endParaRPr b="1" sz="2400">
              <a:solidFill>
                <a:srgbClr val="CC4125"/>
              </a:solidFill>
            </a:endParaRPr>
          </a:p>
          <a:p>
            <a:pPr indent="-457200" lvl="1" marL="1219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ts val="2400"/>
              <a:buChar char="○"/>
            </a:pPr>
            <a:r>
              <a:rPr b="1" lang="en-US" sz="2400">
                <a:solidFill>
                  <a:srgbClr val="CC4125"/>
                </a:solidFill>
              </a:rPr>
              <a:t>Use another person’s code as a base for your own code</a:t>
            </a:r>
            <a:endParaRPr b="1" sz="2400">
              <a:solidFill>
                <a:srgbClr val="CC4125"/>
              </a:solidFill>
            </a:endParaRPr>
          </a:p>
          <a:p>
            <a:pPr indent="-457200" lvl="0" marL="609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Char char="●"/>
            </a:pPr>
            <a:r>
              <a:rPr b="1" lang="en-US" sz="2400">
                <a:solidFill>
                  <a:srgbClr val="FF0000"/>
                </a:solidFill>
              </a:rPr>
              <a:t>Plagiarism checks will be in place</a:t>
            </a:r>
            <a:endParaRPr b="1" sz="24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